
<file path=[Content_Types].xml><?xml version="1.0" encoding="utf-8"?>
<Types xmlns="http://schemas.openxmlformats.org/package/2006/content-types">
  <Default Extension="jpg" ContentType="image/pn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4.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1.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2.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3.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4.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5.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6.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7.xml" ContentType="application/vnd.openxmlformats-officedocument.themeOverride+xml"/>
  <Override PartName="/ppt/drawings/drawing1.xml" ContentType="application/vnd.openxmlformats-officedocument.drawingml.chartshapes+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8.xml" ContentType="application/vnd.openxmlformats-officedocument.themeOverride+xml"/>
  <Override PartName="/ppt/drawings/drawing2.xml" ContentType="application/vnd.openxmlformats-officedocument.drawingml.chartshape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431" r:id="rId2"/>
    <p:sldId id="408" r:id="rId3"/>
    <p:sldId id="322" r:id="rId4"/>
    <p:sldId id="409" r:id="rId5"/>
    <p:sldId id="412" r:id="rId6"/>
    <p:sldId id="421" r:id="rId7"/>
    <p:sldId id="425" r:id="rId8"/>
    <p:sldId id="422" r:id="rId9"/>
    <p:sldId id="423" r:id="rId10"/>
    <p:sldId id="424" r:id="rId11"/>
    <p:sldId id="428" r:id="rId12"/>
    <p:sldId id="430" r:id="rId13"/>
    <p:sldId id="429" r:id="rId14"/>
    <p:sldId id="410" r:id="rId15"/>
    <p:sldId id="426" r:id="rId16"/>
    <p:sldId id="427" r:id="rId17"/>
    <p:sldId id="41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86755" autoAdjust="0"/>
  </p:normalViewPr>
  <p:slideViewPr>
    <p:cSldViewPr snapToGrid="0">
      <p:cViewPr varScale="1">
        <p:scale>
          <a:sx n="59" d="100"/>
          <a:sy n="59" d="100"/>
        </p:scale>
        <p:origin x="96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2.xml"/><Relationship Id="rId1" Type="http://schemas.microsoft.com/office/2011/relationships/chartStyle" Target="style12.xml"/><Relationship Id="rId5" Type="http://schemas.openxmlformats.org/officeDocument/2006/relationships/chartUserShapes" Target="../drawings/drawing1.xml"/><Relationship Id="rId4"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3.xml"/><Relationship Id="rId1" Type="http://schemas.microsoft.com/office/2011/relationships/chartStyle" Target="style13.xml"/><Relationship Id="rId5" Type="http://schemas.openxmlformats.org/officeDocument/2006/relationships/chartUserShapes" Target="../drawings/drawing2.xml"/><Relationship Id="rId4"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60" b="1" i="0" u="none" strike="noStrike" kern="1200" spc="0" baseline="0">
                <a:solidFill>
                  <a:schemeClr val="tx1">
                    <a:lumMod val="65000"/>
                    <a:lumOff val="35000"/>
                  </a:schemeClr>
                </a:solidFill>
                <a:latin typeface="+mn-lt"/>
                <a:ea typeface="+mn-ea"/>
                <a:cs typeface="+mn-cs"/>
              </a:defRPr>
            </a:pPr>
            <a:r>
              <a:rPr lang="en-US"/>
              <a:t>BETA</a:t>
            </a:r>
          </a:p>
        </c:rich>
      </c:tx>
      <c:layout>
        <c:manualLayout>
          <c:xMode val="edge"/>
          <c:yMode val="edge"/>
          <c:x val="0.42517026280805809"/>
          <c:y val="3.0600467922115786E-2"/>
        </c:manualLayout>
      </c:layout>
      <c:overlay val="0"/>
      <c:spPr>
        <a:noFill/>
        <a:ln>
          <a:noFill/>
        </a:ln>
        <a:effectLst/>
      </c:spPr>
      <c:txPr>
        <a:bodyPr rot="0" spcFirstLastPara="1" vertOverflow="ellipsis" vert="horz" wrap="square" anchor="ctr" anchorCtr="1"/>
        <a:lstStyle/>
        <a:p>
          <a:pPr>
            <a:defRPr sz="126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0595408528479401E-2"/>
          <c:y val="0.12524787583759744"/>
          <c:w val="0.73759448818897633"/>
          <c:h val="0.77684454756380505"/>
        </c:manualLayout>
      </c:layout>
      <c:barChart>
        <c:barDir val="col"/>
        <c:grouping val="clustered"/>
        <c:varyColors val="0"/>
        <c:ser>
          <c:idx val="0"/>
          <c:order val="0"/>
          <c:tx>
            <c:strRef>
              <c:f>CAPM!$C$1</c:f>
              <c:strCache>
                <c:ptCount val="1"/>
                <c:pt idx="0">
                  <c:v>SPY</c:v>
                </c:pt>
              </c:strCache>
            </c:strRef>
          </c:tx>
          <c:spPr>
            <a:solidFill>
              <a:schemeClr val="accent1"/>
            </a:solidFill>
            <a:ln>
              <a:noFill/>
            </a:ln>
            <a:effectLst/>
          </c:spPr>
          <c:invertIfNegative val="0"/>
          <c:val>
            <c:numRef>
              <c:f>CAPM!$C$2</c:f>
              <c:numCache>
                <c:formatCode>General</c:formatCode>
                <c:ptCount val="1"/>
                <c:pt idx="0">
                  <c:v>0.99</c:v>
                </c:pt>
              </c:numCache>
            </c:numRef>
          </c:val>
          <c:extLst>
            <c:ext xmlns:c16="http://schemas.microsoft.com/office/drawing/2014/chart" uri="{C3380CC4-5D6E-409C-BE32-E72D297353CC}">
              <c16:uniqueId val="{00000000-8D7E-4443-BA3D-662FE6D84D6B}"/>
            </c:ext>
          </c:extLst>
        </c:ser>
        <c:ser>
          <c:idx val="1"/>
          <c:order val="1"/>
          <c:tx>
            <c:strRef>
              <c:f>CAPM!$B$1</c:f>
              <c:strCache>
                <c:ptCount val="1"/>
                <c:pt idx="0">
                  <c:v>TSLA</c:v>
                </c:pt>
              </c:strCache>
            </c:strRef>
          </c:tx>
          <c:spPr>
            <a:solidFill>
              <a:schemeClr val="accent2"/>
            </a:solidFill>
            <a:ln>
              <a:noFill/>
            </a:ln>
            <a:effectLst/>
          </c:spPr>
          <c:invertIfNegative val="0"/>
          <c:val>
            <c:numRef>
              <c:f>CAPM!$B$2</c:f>
              <c:numCache>
                <c:formatCode>General</c:formatCode>
                <c:ptCount val="1"/>
                <c:pt idx="0">
                  <c:v>2.0099999999999998</c:v>
                </c:pt>
              </c:numCache>
            </c:numRef>
          </c:val>
          <c:extLst>
            <c:ext xmlns:c16="http://schemas.microsoft.com/office/drawing/2014/chart" uri="{C3380CC4-5D6E-409C-BE32-E72D297353CC}">
              <c16:uniqueId val="{00000001-8D7E-4443-BA3D-662FE6D84D6B}"/>
            </c:ext>
          </c:extLst>
        </c:ser>
        <c:ser>
          <c:idx val="2"/>
          <c:order val="2"/>
          <c:tx>
            <c:strRef>
              <c:f>CAPM!$D$1</c:f>
              <c:strCache>
                <c:ptCount val="1"/>
                <c:pt idx="0">
                  <c:v>ETH-USD</c:v>
                </c:pt>
              </c:strCache>
            </c:strRef>
          </c:tx>
          <c:spPr>
            <a:solidFill>
              <a:schemeClr val="accent3"/>
            </a:solidFill>
            <a:ln>
              <a:noFill/>
            </a:ln>
            <a:effectLst/>
          </c:spPr>
          <c:invertIfNegative val="0"/>
          <c:val>
            <c:numRef>
              <c:f>CAPM!$D$2</c:f>
              <c:numCache>
                <c:formatCode>General</c:formatCode>
                <c:ptCount val="1"/>
                <c:pt idx="0">
                  <c:v>1.56</c:v>
                </c:pt>
              </c:numCache>
            </c:numRef>
          </c:val>
          <c:extLst>
            <c:ext xmlns:c16="http://schemas.microsoft.com/office/drawing/2014/chart" uri="{C3380CC4-5D6E-409C-BE32-E72D297353CC}">
              <c16:uniqueId val="{00000002-8D7E-4443-BA3D-662FE6D84D6B}"/>
            </c:ext>
          </c:extLst>
        </c:ser>
        <c:ser>
          <c:idx val="3"/>
          <c:order val="3"/>
          <c:tx>
            <c:strRef>
              <c:f>CAPM!$E$1</c:f>
              <c:strCache>
                <c:ptCount val="1"/>
                <c:pt idx="0">
                  <c:v>GME</c:v>
                </c:pt>
              </c:strCache>
            </c:strRef>
          </c:tx>
          <c:spPr>
            <a:solidFill>
              <a:schemeClr val="accent4"/>
            </a:solidFill>
            <a:ln>
              <a:noFill/>
            </a:ln>
            <a:effectLst/>
          </c:spPr>
          <c:invertIfNegative val="0"/>
          <c:val>
            <c:numRef>
              <c:f>CAPM!$E$2</c:f>
              <c:numCache>
                <c:formatCode>General</c:formatCode>
                <c:ptCount val="1"/>
                <c:pt idx="0">
                  <c:v>-1.85</c:v>
                </c:pt>
              </c:numCache>
            </c:numRef>
          </c:val>
          <c:extLst>
            <c:ext xmlns:c16="http://schemas.microsoft.com/office/drawing/2014/chart" uri="{C3380CC4-5D6E-409C-BE32-E72D297353CC}">
              <c16:uniqueId val="{00000003-8D7E-4443-BA3D-662FE6D84D6B}"/>
            </c:ext>
          </c:extLst>
        </c:ser>
        <c:ser>
          <c:idx val="4"/>
          <c:order val="4"/>
          <c:tx>
            <c:strRef>
              <c:f>CAPM!$F$1</c:f>
              <c:strCache>
                <c:ptCount val="1"/>
                <c:pt idx="0">
                  <c:v>GME*</c:v>
                </c:pt>
              </c:strCache>
            </c:strRef>
          </c:tx>
          <c:spPr>
            <a:solidFill>
              <a:schemeClr val="accent5"/>
            </a:solidFill>
            <a:ln>
              <a:noFill/>
            </a:ln>
            <a:effectLst/>
          </c:spPr>
          <c:invertIfNegative val="0"/>
          <c:val>
            <c:numRef>
              <c:f>CAPM!$F$2</c:f>
              <c:numCache>
                <c:formatCode>General</c:formatCode>
                <c:ptCount val="1"/>
                <c:pt idx="0">
                  <c:v>1.46</c:v>
                </c:pt>
              </c:numCache>
            </c:numRef>
          </c:val>
          <c:extLst>
            <c:ext xmlns:c16="http://schemas.microsoft.com/office/drawing/2014/chart" uri="{C3380CC4-5D6E-409C-BE32-E72D297353CC}">
              <c16:uniqueId val="{00000004-8D7E-4443-BA3D-662FE6D84D6B}"/>
            </c:ext>
          </c:extLst>
        </c:ser>
        <c:ser>
          <c:idx val="5"/>
          <c:order val="5"/>
          <c:tx>
            <c:strRef>
              <c:f>CAPM!$G$1</c:f>
              <c:strCache>
                <c:ptCount val="1"/>
                <c:pt idx="0">
                  <c:v>AMC</c:v>
                </c:pt>
              </c:strCache>
            </c:strRef>
          </c:tx>
          <c:spPr>
            <a:solidFill>
              <a:schemeClr val="accent6"/>
            </a:solidFill>
            <a:ln>
              <a:noFill/>
            </a:ln>
            <a:effectLst/>
          </c:spPr>
          <c:invertIfNegative val="0"/>
          <c:val>
            <c:numRef>
              <c:f>CAPM!$G$2</c:f>
              <c:numCache>
                <c:formatCode>General</c:formatCode>
                <c:ptCount val="1"/>
                <c:pt idx="0">
                  <c:v>1.4</c:v>
                </c:pt>
              </c:numCache>
            </c:numRef>
          </c:val>
          <c:extLst>
            <c:ext xmlns:c16="http://schemas.microsoft.com/office/drawing/2014/chart" uri="{C3380CC4-5D6E-409C-BE32-E72D297353CC}">
              <c16:uniqueId val="{00000005-8D7E-4443-BA3D-662FE6D84D6B}"/>
            </c:ext>
          </c:extLst>
        </c:ser>
        <c:ser>
          <c:idx val="6"/>
          <c:order val="6"/>
          <c:tx>
            <c:strRef>
              <c:f>CAPM!$H$1</c:f>
              <c:strCache>
                <c:ptCount val="1"/>
                <c:pt idx="0">
                  <c:v>AMC*</c:v>
                </c:pt>
              </c:strCache>
            </c:strRef>
          </c:tx>
          <c:spPr>
            <a:solidFill>
              <a:schemeClr val="accent1">
                <a:lumMod val="60000"/>
              </a:schemeClr>
            </a:solidFill>
            <a:ln>
              <a:noFill/>
            </a:ln>
            <a:effectLst/>
          </c:spPr>
          <c:invertIfNegative val="0"/>
          <c:val>
            <c:numRef>
              <c:f>CAPM!$H$2</c:f>
              <c:numCache>
                <c:formatCode>General</c:formatCode>
                <c:ptCount val="1"/>
                <c:pt idx="0">
                  <c:v>2.52</c:v>
                </c:pt>
              </c:numCache>
            </c:numRef>
          </c:val>
          <c:extLst>
            <c:ext xmlns:c16="http://schemas.microsoft.com/office/drawing/2014/chart" uri="{C3380CC4-5D6E-409C-BE32-E72D297353CC}">
              <c16:uniqueId val="{00000006-8D7E-4443-BA3D-662FE6D84D6B}"/>
            </c:ext>
          </c:extLst>
        </c:ser>
        <c:ser>
          <c:idx val="7"/>
          <c:order val="7"/>
          <c:tx>
            <c:strRef>
              <c:f>CAPM!$I$1</c:f>
              <c:strCache>
                <c:ptCount val="1"/>
                <c:pt idx="0">
                  <c:v>NOK</c:v>
                </c:pt>
              </c:strCache>
            </c:strRef>
          </c:tx>
          <c:spPr>
            <a:solidFill>
              <a:schemeClr val="accent2">
                <a:lumMod val="60000"/>
              </a:schemeClr>
            </a:solidFill>
            <a:ln>
              <a:noFill/>
            </a:ln>
            <a:effectLst/>
          </c:spPr>
          <c:invertIfNegative val="0"/>
          <c:val>
            <c:numRef>
              <c:f>CAPM!$I$2</c:f>
              <c:numCache>
                <c:formatCode>General</c:formatCode>
                <c:ptCount val="1"/>
                <c:pt idx="0">
                  <c:v>0.73</c:v>
                </c:pt>
              </c:numCache>
            </c:numRef>
          </c:val>
          <c:extLst>
            <c:ext xmlns:c16="http://schemas.microsoft.com/office/drawing/2014/chart" uri="{C3380CC4-5D6E-409C-BE32-E72D297353CC}">
              <c16:uniqueId val="{00000007-8D7E-4443-BA3D-662FE6D84D6B}"/>
            </c:ext>
          </c:extLst>
        </c:ser>
        <c:ser>
          <c:idx val="8"/>
          <c:order val="8"/>
          <c:tx>
            <c:strRef>
              <c:f>CAPM!$J$1</c:f>
              <c:strCache>
                <c:ptCount val="1"/>
                <c:pt idx="0">
                  <c:v>NOK*</c:v>
                </c:pt>
              </c:strCache>
            </c:strRef>
          </c:tx>
          <c:spPr>
            <a:solidFill>
              <a:schemeClr val="accent3">
                <a:lumMod val="60000"/>
              </a:schemeClr>
            </a:solidFill>
            <a:ln>
              <a:noFill/>
            </a:ln>
            <a:effectLst/>
          </c:spPr>
          <c:invertIfNegative val="0"/>
          <c:val>
            <c:numRef>
              <c:f>CAPM!$J$2</c:f>
              <c:numCache>
                <c:formatCode>General</c:formatCode>
                <c:ptCount val="1"/>
                <c:pt idx="0">
                  <c:v>0.8</c:v>
                </c:pt>
              </c:numCache>
            </c:numRef>
          </c:val>
          <c:extLst>
            <c:ext xmlns:c16="http://schemas.microsoft.com/office/drawing/2014/chart" uri="{C3380CC4-5D6E-409C-BE32-E72D297353CC}">
              <c16:uniqueId val="{00000008-8D7E-4443-BA3D-662FE6D84D6B}"/>
            </c:ext>
          </c:extLst>
        </c:ser>
        <c:dLbls>
          <c:showLegendKey val="0"/>
          <c:showVal val="0"/>
          <c:showCatName val="0"/>
          <c:showSerName val="0"/>
          <c:showPercent val="0"/>
          <c:showBubbleSize val="0"/>
        </c:dLbls>
        <c:gapWidth val="150"/>
        <c:axId val="1248202224"/>
        <c:axId val="1248206704"/>
      </c:barChart>
      <c:catAx>
        <c:axId val="124820222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248206704"/>
        <c:crosses val="autoZero"/>
        <c:auto val="1"/>
        <c:lblAlgn val="ctr"/>
        <c:lblOffset val="100"/>
        <c:tickMarkSkip val="1"/>
        <c:noMultiLvlLbl val="0"/>
      </c:catAx>
      <c:valAx>
        <c:axId val="124820670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1248202224"/>
        <c:crosses val="autoZero"/>
        <c:crossBetween val="between"/>
      </c:valAx>
      <c:spPr>
        <a:noFill/>
        <a:ln>
          <a:solidFill>
            <a:schemeClr val="tx1"/>
          </a:solidFill>
        </a:ln>
        <a:effectLst/>
      </c:spPr>
    </c:plotArea>
    <c:legend>
      <c:legendPos val="r"/>
      <c:layout>
        <c:manualLayout>
          <c:xMode val="edge"/>
          <c:yMode val="edge"/>
          <c:x val="0.81773340832395947"/>
          <c:y val="0.1553523912940464"/>
          <c:w val="0.18226659167604051"/>
          <c:h val="0.76263433886524468"/>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b="1"/>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a:t>Maximizing Sharpe Ratio</a:t>
            </a:r>
          </a:p>
        </c:rich>
      </c:tx>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endParaRPr lang="en-US"/>
        </a:p>
      </c:txPr>
    </c:title>
    <c:autoTitleDeleted val="0"/>
    <c:plotArea>
      <c:layout/>
      <c:barChart>
        <c:barDir val="col"/>
        <c:grouping val="clustered"/>
        <c:varyColors val="0"/>
        <c:ser>
          <c:idx val="0"/>
          <c:order val="0"/>
          <c:tx>
            <c:strRef>
              <c:f>MPT!$D$4</c:f>
              <c:strCache>
                <c:ptCount val="1"/>
                <c:pt idx="0">
                  <c:v>TSLA</c:v>
                </c:pt>
              </c:strCache>
            </c:strRef>
          </c:tx>
          <c:spPr>
            <a:solidFill>
              <a:schemeClr val="accent1"/>
            </a:solidFill>
            <a:ln>
              <a:noFill/>
            </a:ln>
            <a:effectLst/>
          </c:spPr>
          <c:invertIfNegative val="0"/>
          <c:val>
            <c:numRef>
              <c:f>MPT!$E$4</c:f>
              <c:numCache>
                <c:formatCode>General</c:formatCode>
                <c:ptCount val="1"/>
                <c:pt idx="0">
                  <c:v>0.878</c:v>
                </c:pt>
              </c:numCache>
            </c:numRef>
          </c:val>
          <c:extLst>
            <c:ext xmlns:c16="http://schemas.microsoft.com/office/drawing/2014/chart" uri="{C3380CC4-5D6E-409C-BE32-E72D297353CC}">
              <c16:uniqueId val="{00000000-D8E2-4EA1-86CF-4B0A18324132}"/>
            </c:ext>
          </c:extLst>
        </c:ser>
        <c:ser>
          <c:idx val="1"/>
          <c:order val="1"/>
          <c:tx>
            <c:strRef>
              <c:f>MPT!$D$5</c:f>
              <c:strCache>
                <c:ptCount val="1"/>
                <c:pt idx="0">
                  <c:v>GME</c:v>
                </c:pt>
              </c:strCache>
            </c:strRef>
          </c:tx>
          <c:spPr>
            <a:solidFill>
              <a:schemeClr val="accent2"/>
            </a:solidFill>
            <a:ln>
              <a:noFill/>
            </a:ln>
            <a:effectLst/>
          </c:spPr>
          <c:invertIfNegative val="0"/>
          <c:val>
            <c:numRef>
              <c:f>MPT!$E$5</c:f>
              <c:numCache>
                <c:formatCode>General</c:formatCode>
                <c:ptCount val="1"/>
                <c:pt idx="0">
                  <c:v>0.122</c:v>
                </c:pt>
              </c:numCache>
            </c:numRef>
          </c:val>
          <c:extLst>
            <c:ext xmlns:c16="http://schemas.microsoft.com/office/drawing/2014/chart" uri="{C3380CC4-5D6E-409C-BE32-E72D297353CC}">
              <c16:uniqueId val="{00000001-D8E2-4EA1-86CF-4B0A18324132}"/>
            </c:ext>
          </c:extLst>
        </c:ser>
        <c:ser>
          <c:idx val="2"/>
          <c:order val="2"/>
          <c:tx>
            <c:strRef>
              <c:f>MPT!$D$6</c:f>
              <c:strCache>
                <c:ptCount val="1"/>
                <c:pt idx="0">
                  <c:v>AMC</c:v>
                </c:pt>
              </c:strCache>
            </c:strRef>
          </c:tx>
          <c:spPr>
            <a:solidFill>
              <a:schemeClr val="accent3"/>
            </a:solidFill>
            <a:ln>
              <a:noFill/>
            </a:ln>
            <a:effectLst/>
          </c:spPr>
          <c:invertIfNegative val="0"/>
          <c:val>
            <c:numRef>
              <c:f>MPT!$E$6</c:f>
              <c:numCache>
                <c:formatCode>General</c:formatCode>
                <c:ptCount val="1"/>
                <c:pt idx="0">
                  <c:v>0</c:v>
                </c:pt>
              </c:numCache>
            </c:numRef>
          </c:val>
          <c:extLst>
            <c:ext xmlns:c16="http://schemas.microsoft.com/office/drawing/2014/chart" uri="{C3380CC4-5D6E-409C-BE32-E72D297353CC}">
              <c16:uniqueId val="{00000002-D8E2-4EA1-86CF-4B0A18324132}"/>
            </c:ext>
          </c:extLst>
        </c:ser>
        <c:ser>
          <c:idx val="3"/>
          <c:order val="3"/>
          <c:tx>
            <c:strRef>
              <c:f>MPT!$D$7</c:f>
              <c:strCache>
                <c:ptCount val="1"/>
                <c:pt idx="0">
                  <c:v>NOK</c:v>
                </c:pt>
              </c:strCache>
            </c:strRef>
          </c:tx>
          <c:spPr>
            <a:solidFill>
              <a:schemeClr val="accent4"/>
            </a:solidFill>
            <a:ln>
              <a:noFill/>
            </a:ln>
            <a:effectLst/>
          </c:spPr>
          <c:invertIfNegative val="0"/>
          <c:val>
            <c:numRef>
              <c:f>MPT!$E$7</c:f>
              <c:numCache>
                <c:formatCode>General</c:formatCode>
                <c:ptCount val="1"/>
                <c:pt idx="0">
                  <c:v>0</c:v>
                </c:pt>
              </c:numCache>
            </c:numRef>
          </c:val>
          <c:extLst>
            <c:ext xmlns:c16="http://schemas.microsoft.com/office/drawing/2014/chart" uri="{C3380CC4-5D6E-409C-BE32-E72D297353CC}">
              <c16:uniqueId val="{00000003-D8E2-4EA1-86CF-4B0A18324132}"/>
            </c:ext>
          </c:extLst>
        </c:ser>
        <c:dLbls>
          <c:showLegendKey val="0"/>
          <c:showVal val="0"/>
          <c:showCatName val="0"/>
          <c:showSerName val="0"/>
          <c:showPercent val="0"/>
          <c:showBubbleSize val="0"/>
        </c:dLbls>
        <c:gapWidth val="219"/>
        <c:overlap val="-27"/>
        <c:axId val="715238192"/>
        <c:axId val="715236272"/>
      </c:barChart>
      <c:catAx>
        <c:axId val="715238192"/>
        <c:scaling>
          <c:orientation val="minMax"/>
        </c:scaling>
        <c:delete val="1"/>
        <c:axPos val="b"/>
        <c:numFmt formatCode="General" sourceLinked="1"/>
        <c:majorTickMark val="none"/>
        <c:minorTickMark val="none"/>
        <c:tickLblPos val="nextTo"/>
        <c:crossAx val="715236272"/>
        <c:crosses val="autoZero"/>
        <c:auto val="1"/>
        <c:lblAlgn val="ctr"/>
        <c:lblOffset val="100"/>
        <c:noMultiLvlLbl val="0"/>
      </c:catAx>
      <c:valAx>
        <c:axId val="7152362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r>
                  <a:rPr lang="en-US"/>
                  <a:t>Weights</a:t>
                </a:r>
              </a:p>
            </c:rich>
          </c:tx>
          <c:overlay val="0"/>
          <c:spPr>
            <a:noFill/>
            <a:ln>
              <a:noFill/>
            </a:ln>
            <a:effectLst/>
          </c:spPr>
          <c:txPr>
            <a:bodyPr rot="-540000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crossAx val="715238192"/>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b="1">
          <a:solidFill>
            <a:sysClr val="windowText" lastClr="000000"/>
          </a:solidFill>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a:t>Minimizing</a:t>
            </a:r>
            <a:r>
              <a:rPr lang="en-US" baseline="0"/>
              <a:t> Variance</a:t>
            </a:r>
            <a:endParaRPr lang="en-US"/>
          </a:p>
        </c:rich>
      </c:tx>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endParaRPr lang="en-US"/>
        </a:p>
      </c:txPr>
    </c:title>
    <c:autoTitleDeleted val="0"/>
    <c:plotArea>
      <c:layout/>
      <c:barChart>
        <c:barDir val="col"/>
        <c:grouping val="clustered"/>
        <c:varyColors val="0"/>
        <c:ser>
          <c:idx val="0"/>
          <c:order val="0"/>
          <c:tx>
            <c:strRef>
              <c:f>MPT!$I$4</c:f>
              <c:strCache>
                <c:ptCount val="1"/>
                <c:pt idx="0">
                  <c:v>TSLA</c:v>
                </c:pt>
              </c:strCache>
            </c:strRef>
          </c:tx>
          <c:spPr>
            <a:solidFill>
              <a:schemeClr val="accent1"/>
            </a:solidFill>
            <a:ln>
              <a:noFill/>
            </a:ln>
            <a:effectLst/>
          </c:spPr>
          <c:invertIfNegative val="0"/>
          <c:val>
            <c:numRef>
              <c:f>MPT!$J$4</c:f>
              <c:numCache>
                <c:formatCode>General</c:formatCode>
                <c:ptCount val="1"/>
                <c:pt idx="0">
                  <c:v>0.32700000000000001</c:v>
                </c:pt>
              </c:numCache>
            </c:numRef>
          </c:val>
          <c:extLst>
            <c:ext xmlns:c16="http://schemas.microsoft.com/office/drawing/2014/chart" uri="{C3380CC4-5D6E-409C-BE32-E72D297353CC}">
              <c16:uniqueId val="{00000000-46A9-4F52-AFB1-7BEA4A51EA7D}"/>
            </c:ext>
          </c:extLst>
        </c:ser>
        <c:ser>
          <c:idx val="1"/>
          <c:order val="1"/>
          <c:tx>
            <c:strRef>
              <c:f>MPT!$I$5</c:f>
              <c:strCache>
                <c:ptCount val="1"/>
                <c:pt idx="0">
                  <c:v>GME</c:v>
                </c:pt>
              </c:strCache>
            </c:strRef>
          </c:tx>
          <c:spPr>
            <a:solidFill>
              <a:schemeClr val="accent2"/>
            </a:solidFill>
            <a:ln>
              <a:noFill/>
            </a:ln>
            <a:effectLst/>
          </c:spPr>
          <c:invertIfNegative val="0"/>
          <c:val>
            <c:numRef>
              <c:f>MPT!$J$5</c:f>
              <c:numCache>
                <c:formatCode>General</c:formatCode>
                <c:ptCount val="1"/>
                <c:pt idx="0">
                  <c:v>1.6E-2</c:v>
                </c:pt>
              </c:numCache>
            </c:numRef>
          </c:val>
          <c:extLst>
            <c:ext xmlns:c16="http://schemas.microsoft.com/office/drawing/2014/chart" uri="{C3380CC4-5D6E-409C-BE32-E72D297353CC}">
              <c16:uniqueId val="{00000001-46A9-4F52-AFB1-7BEA4A51EA7D}"/>
            </c:ext>
          </c:extLst>
        </c:ser>
        <c:ser>
          <c:idx val="2"/>
          <c:order val="2"/>
          <c:tx>
            <c:strRef>
              <c:f>MPT!$I$6</c:f>
              <c:strCache>
                <c:ptCount val="1"/>
                <c:pt idx="0">
                  <c:v>AMC</c:v>
                </c:pt>
              </c:strCache>
            </c:strRef>
          </c:tx>
          <c:spPr>
            <a:solidFill>
              <a:schemeClr val="accent3"/>
            </a:solidFill>
            <a:ln>
              <a:noFill/>
            </a:ln>
            <a:effectLst/>
          </c:spPr>
          <c:invertIfNegative val="0"/>
          <c:val>
            <c:numRef>
              <c:f>MPT!$J$6</c:f>
              <c:numCache>
                <c:formatCode>General</c:formatCode>
                <c:ptCount val="1"/>
                <c:pt idx="0">
                  <c:v>0</c:v>
                </c:pt>
              </c:numCache>
            </c:numRef>
          </c:val>
          <c:extLst>
            <c:ext xmlns:c16="http://schemas.microsoft.com/office/drawing/2014/chart" uri="{C3380CC4-5D6E-409C-BE32-E72D297353CC}">
              <c16:uniqueId val="{00000002-46A9-4F52-AFB1-7BEA4A51EA7D}"/>
            </c:ext>
          </c:extLst>
        </c:ser>
        <c:ser>
          <c:idx val="3"/>
          <c:order val="3"/>
          <c:tx>
            <c:strRef>
              <c:f>MPT!$I$7</c:f>
              <c:strCache>
                <c:ptCount val="1"/>
                <c:pt idx="0">
                  <c:v>NOK</c:v>
                </c:pt>
              </c:strCache>
            </c:strRef>
          </c:tx>
          <c:spPr>
            <a:solidFill>
              <a:schemeClr val="accent4"/>
            </a:solidFill>
            <a:ln>
              <a:noFill/>
            </a:ln>
            <a:effectLst/>
          </c:spPr>
          <c:invertIfNegative val="0"/>
          <c:val>
            <c:numRef>
              <c:f>MPT!$J$7</c:f>
              <c:numCache>
                <c:formatCode>General</c:formatCode>
                <c:ptCount val="1"/>
                <c:pt idx="0">
                  <c:v>0.65700000000000003</c:v>
                </c:pt>
              </c:numCache>
            </c:numRef>
          </c:val>
          <c:extLst>
            <c:ext xmlns:c16="http://schemas.microsoft.com/office/drawing/2014/chart" uri="{C3380CC4-5D6E-409C-BE32-E72D297353CC}">
              <c16:uniqueId val="{00000003-46A9-4F52-AFB1-7BEA4A51EA7D}"/>
            </c:ext>
          </c:extLst>
        </c:ser>
        <c:dLbls>
          <c:showLegendKey val="0"/>
          <c:showVal val="0"/>
          <c:showCatName val="0"/>
          <c:showSerName val="0"/>
          <c:showPercent val="0"/>
          <c:showBubbleSize val="0"/>
        </c:dLbls>
        <c:gapWidth val="219"/>
        <c:overlap val="-27"/>
        <c:axId val="715238192"/>
        <c:axId val="715236272"/>
      </c:barChart>
      <c:catAx>
        <c:axId val="715238192"/>
        <c:scaling>
          <c:orientation val="minMax"/>
        </c:scaling>
        <c:delete val="1"/>
        <c:axPos val="b"/>
        <c:numFmt formatCode="General" sourceLinked="1"/>
        <c:majorTickMark val="none"/>
        <c:minorTickMark val="none"/>
        <c:tickLblPos val="nextTo"/>
        <c:crossAx val="715236272"/>
        <c:crosses val="autoZero"/>
        <c:auto val="1"/>
        <c:lblAlgn val="ctr"/>
        <c:lblOffset val="100"/>
        <c:noMultiLvlLbl val="0"/>
      </c:catAx>
      <c:valAx>
        <c:axId val="7152362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r>
                  <a:rPr lang="en-US"/>
                  <a:t>Weights</a:t>
                </a:r>
              </a:p>
            </c:rich>
          </c:tx>
          <c:overlay val="0"/>
          <c:spPr>
            <a:noFill/>
            <a:ln>
              <a:noFill/>
            </a:ln>
            <a:effectLst/>
          </c:spPr>
          <c:txPr>
            <a:bodyPr rot="-540000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crossAx val="715238192"/>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b="1">
          <a:solidFill>
            <a:sysClr val="windowText" lastClr="000000"/>
          </a:solidFill>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1" i="0" u="none" strike="noStrike" kern="1200" spc="0" baseline="0">
                <a:solidFill>
                  <a:sysClr val="windowText" lastClr="000000"/>
                </a:solidFill>
                <a:latin typeface="+mn-lt"/>
                <a:ea typeface="+mn-ea"/>
                <a:cs typeface="+mn-cs"/>
              </a:defRPr>
            </a:pPr>
            <a:r>
              <a:rPr lang="en-US"/>
              <a:t>Portfolio Weight</a:t>
            </a:r>
            <a:r>
              <a:rPr lang="en-US" baseline="0"/>
              <a:t> Distribution</a:t>
            </a:r>
            <a:endParaRPr lang="en-US"/>
          </a:p>
        </c:rich>
      </c:tx>
      <c:overlay val="0"/>
      <c:spPr>
        <a:noFill/>
        <a:ln>
          <a:noFill/>
        </a:ln>
        <a:effectLst/>
      </c:spPr>
      <c:txPr>
        <a:bodyPr rot="0" spcFirstLastPara="1" vertOverflow="ellipsis" vert="horz" wrap="square" anchor="ctr" anchorCtr="1"/>
        <a:lstStyle/>
        <a:p>
          <a:pPr>
            <a:defRPr sz="1440" b="1" i="0" u="none" strike="noStrike" kern="1200" spc="0" baseline="0">
              <a:solidFill>
                <a:sysClr val="windowText" lastClr="000000"/>
              </a:solidFill>
              <a:latin typeface="+mn-lt"/>
              <a:ea typeface="+mn-ea"/>
              <a:cs typeface="+mn-cs"/>
            </a:defRPr>
          </a:pPr>
          <a:endParaRPr lang="en-US"/>
        </a:p>
      </c:txPr>
    </c:title>
    <c:autoTitleDeleted val="0"/>
    <c:plotArea>
      <c:layout/>
      <c:barChart>
        <c:barDir val="col"/>
        <c:grouping val="clustered"/>
        <c:varyColors val="0"/>
        <c:ser>
          <c:idx val="0"/>
          <c:order val="0"/>
          <c:tx>
            <c:strRef>
              <c:f>MPT!$D$25</c:f>
              <c:strCache>
                <c:ptCount val="1"/>
                <c:pt idx="0">
                  <c:v>TSLA</c:v>
                </c:pt>
              </c:strCache>
            </c:strRef>
          </c:tx>
          <c:spPr>
            <a:solidFill>
              <a:schemeClr val="accent1"/>
            </a:solidFill>
            <a:ln>
              <a:noFill/>
            </a:ln>
            <a:effectLst/>
          </c:spPr>
          <c:invertIfNegative val="0"/>
          <c:cat>
            <c:strRef>
              <c:f>MPT!$D$25</c:f>
              <c:strCache>
                <c:ptCount val="1"/>
                <c:pt idx="0">
                  <c:v>TSLA</c:v>
                </c:pt>
              </c:strCache>
            </c:strRef>
          </c:cat>
          <c:val>
            <c:numRef>
              <c:f>MPT!$E$25:$G$25</c:f>
              <c:numCache>
                <c:formatCode>General</c:formatCode>
                <c:ptCount val="3"/>
                <c:pt idx="0">
                  <c:v>0.878</c:v>
                </c:pt>
                <c:pt idx="1">
                  <c:v>0.59399999999999997</c:v>
                </c:pt>
                <c:pt idx="2">
                  <c:v>0.42399999999999999</c:v>
                </c:pt>
              </c:numCache>
            </c:numRef>
          </c:val>
          <c:extLst>
            <c:ext xmlns:c16="http://schemas.microsoft.com/office/drawing/2014/chart" uri="{C3380CC4-5D6E-409C-BE32-E72D297353CC}">
              <c16:uniqueId val="{00000000-179C-4A1C-B3B3-CCB0A53D9C88}"/>
            </c:ext>
          </c:extLst>
        </c:ser>
        <c:ser>
          <c:idx val="1"/>
          <c:order val="1"/>
          <c:tx>
            <c:strRef>
              <c:f>MPT!$D$26</c:f>
              <c:strCache>
                <c:ptCount val="1"/>
                <c:pt idx="0">
                  <c:v>GME</c:v>
                </c:pt>
              </c:strCache>
            </c:strRef>
          </c:tx>
          <c:spPr>
            <a:solidFill>
              <a:schemeClr val="accent2"/>
            </a:solidFill>
            <a:ln>
              <a:noFill/>
            </a:ln>
            <a:effectLst/>
          </c:spPr>
          <c:invertIfNegative val="0"/>
          <c:cat>
            <c:strRef>
              <c:f>MPT!$D$25</c:f>
              <c:strCache>
                <c:ptCount val="1"/>
                <c:pt idx="0">
                  <c:v>TSLA</c:v>
                </c:pt>
              </c:strCache>
            </c:strRef>
          </c:cat>
          <c:val>
            <c:numRef>
              <c:f>MPT!$E$26:$G$26</c:f>
              <c:numCache>
                <c:formatCode>General</c:formatCode>
                <c:ptCount val="3"/>
                <c:pt idx="0">
                  <c:v>0.122</c:v>
                </c:pt>
                <c:pt idx="1">
                  <c:v>8.3000000000000004E-2</c:v>
                </c:pt>
                <c:pt idx="2">
                  <c:v>6.0999999999999999E-2</c:v>
                </c:pt>
              </c:numCache>
            </c:numRef>
          </c:val>
          <c:extLst>
            <c:ext xmlns:c16="http://schemas.microsoft.com/office/drawing/2014/chart" uri="{C3380CC4-5D6E-409C-BE32-E72D297353CC}">
              <c16:uniqueId val="{00000001-179C-4A1C-B3B3-CCB0A53D9C88}"/>
            </c:ext>
          </c:extLst>
        </c:ser>
        <c:ser>
          <c:idx val="2"/>
          <c:order val="2"/>
          <c:tx>
            <c:strRef>
              <c:f>MPT!$D$27</c:f>
              <c:strCache>
                <c:ptCount val="1"/>
                <c:pt idx="0">
                  <c:v>AMC</c:v>
                </c:pt>
              </c:strCache>
            </c:strRef>
          </c:tx>
          <c:spPr>
            <a:solidFill>
              <a:schemeClr val="accent3"/>
            </a:solidFill>
            <a:ln>
              <a:noFill/>
            </a:ln>
            <a:effectLst/>
          </c:spPr>
          <c:invertIfNegative val="0"/>
          <c:cat>
            <c:strRef>
              <c:f>MPT!$D$25</c:f>
              <c:strCache>
                <c:ptCount val="1"/>
                <c:pt idx="0">
                  <c:v>TSLA</c:v>
                </c:pt>
              </c:strCache>
            </c:strRef>
          </c:cat>
          <c:val>
            <c:numRef>
              <c:f>MPT!$E$27:$G$27</c:f>
              <c:numCache>
                <c:formatCode>General</c:formatCode>
                <c:ptCount val="3"/>
                <c:pt idx="0">
                  <c:v>0</c:v>
                </c:pt>
                <c:pt idx="1">
                  <c:v>0</c:v>
                </c:pt>
                <c:pt idx="2">
                  <c:v>0</c:v>
                </c:pt>
              </c:numCache>
            </c:numRef>
          </c:val>
          <c:extLst>
            <c:ext xmlns:c16="http://schemas.microsoft.com/office/drawing/2014/chart" uri="{C3380CC4-5D6E-409C-BE32-E72D297353CC}">
              <c16:uniqueId val="{00000002-179C-4A1C-B3B3-CCB0A53D9C88}"/>
            </c:ext>
          </c:extLst>
        </c:ser>
        <c:ser>
          <c:idx val="3"/>
          <c:order val="3"/>
          <c:tx>
            <c:strRef>
              <c:f>MPT!$D$28</c:f>
              <c:strCache>
                <c:ptCount val="1"/>
                <c:pt idx="0">
                  <c:v>NOK</c:v>
                </c:pt>
              </c:strCache>
            </c:strRef>
          </c:tx>
          <c:spPr>
            <a:solidFill>
              <a:schemeClr val="accent4"/>
            </a:solidFill>
            <a:ln>
              <a:noFill/>
            </a:ln>
            <a:effectLst/>
          </c:spPr>
          <c:invertIfNegative val="0"/>
          <c:val>
            <c:numRef>
              <c:f>MPT!$E$28:$G$28</c:f>
              <c:numCache>
                <c:formatCode>General</c:formatCode>
                <c:ptCount val="3"/>
                <c:pt idx="0">
                  <c:v>0</c:v>
                </c:pt>
                <c:pt idx="1">
                  <c:v>0</c:v>
                </c:pt>
                <c:pt idx="2">
                  <c:v>0</c:v>
                </c:pt>
              </c:numCache>
            </c:numRef>
          </c:val>
          <c:extLst>
            <c:ext xmlns:c16="http://schemas.microsoft.com/office/drawing/2014/chart" uri="{C3380CC4-5D6E-409C-BE32-E72D297353CC}">
              <c16:uniqueId val="{00000003-179C-4A1C-B3B3-CCB0A53D9C88}"/>
            </c:ext>
          </c:extLst>
        </c:ser>
        <c:ser>
          <c:idx val="4"/>
          <c:order val="4"/>
          <c:tx>
            <c:strRef>
              <c:f>MPT!$D$29</c:f>
              <c:strCache>
                <c:ptCount val="1"/>
                <c:pt idx="0">
                  <c:v>BTC</c:v>
                </c:pt>
              </c:strCache>
            </c:strRef>
          </c:tx>
          <c:spPr>
            <a:solidFill>
              <a:schemeClr val="accent5"/>
            </a:solidFill>
            <a:ln>
              <a:noFill/>
            </a:ln>
            <a:effectLst/>
          </c:spPr>
          <c:invertIfNegative val="0"/>
          <c:val>
            <c:numRef>
              <c:f>MPT!$E$29:$G$29</c:f>
              <c:numCache>
                <c:formatCode>General</c:formatCode>
                <c:ptCount val="3"/>
                <c:pt idx="0">
                  <c:v>0</c:v>
                </c:pt>
                <c:pt idx="1">
                  <c:v>0</c:v>
                </c:pt>
                <c:pt idx="2">
                  <c:v>0.47699999999999998</c:v>
                </c:pt>
              </c:numCache>
            </c:numRef>
          </c:val>
          <c:extLst>
            <c:ext xmlns:c16="http://schemas.microsoft.com/office/drawing/2014/chart" uri="{C3380CC4-5D6E-409C-BE32-E72D297353CC}">
              <c16:uniqueId val="{00000004-179C-4A1C-B3B3-CCB0A53D9C88}"/>
            </c:ext>
          </c:extLst>
        </c:ser>
        <c:ser>
          <c:idx val="5"/>
          <c:order val="5"/>
          <c:tx>
            <c:strRef>
              <c:f>MPT!$D$30</c:f>
              <c:strCache>
                <c:ptCount val="1"/>
                <c:pt idx="0">
                  <c:v>ETH</c:v>
                </c:pt>
              </c:strCache>
            </c:strRef>
          </c:tx>
          <c:spPr>
            <a:solidFill>
              <a:schemeClr val="accent6"/>
            </a:solidFill>
            <a:ln>
              <a:noFill/>
            </a:ln>
            <a:effectLst/>
          </c:spPr>
          <c:invertIfNegative val="0"/>
          <c:val>
            <c:numRef>
              <c:f>MPT!$E$30:$G$30</c:f>
              <c:numCache>
                <c:formatCode>General</c:formatCode>
                <c:ptCount val="3"/>
                <c:pt idx="0">
                  <c:v>0</c:v>
                </c:pt>
                <c:pt idx="1">
                  <c:v>0.32300000000000001</c:v>
                </c:pt>
                <c:pt idx="2">
                  <c:v>3.7999999999999999E-2</c:v>
                </c:pt>
              </c:numCache>
            </c:numRef>
          </c:val>
          <c:extLst>
            <c:ext xmlns:c16="http://schemas.microsoft.com/office/drawing/2014/chart" uri="{C3380CC4-5D6E-409C-BE32-E72D297353CC}">
              <c16:uniqueId val="{00000005-179C-4A1C-B3B3-CCB0A53D9C88}"/>
            </c:ext>
          </c:extLst>
        </c:ser>
        <c:ser>
          <c:idx val="6"/>
          <c:order val="6"/>
          <c:tx>
            <c:strRef>
              <c:f>MPT!$D$31</c:f>
              <c:strCache>
                <c:ptCount val="1"/>
                <c:pt idx="0">
                  <c:v>USDT</c:v>
                </c:pt>
              </c:strCache>
            </c:strRef>
          </c:tx>
          <c:spPr>
            <a:solidFill>
              <a:schemeClr val="accent1">
                <a:lumMod val="60000"/>
              </a:schemeClr>
            </a:solidFill>
            <a:ln>
              <a:noFill/>
            </a:ln>
            <a:effectLst/>
          </c:spPr>
          <c:invertIfNegative val="0"/>
          <c:val>
            <c:numRef>
              <c:f>MPT!$E$31:$G$31</c:f>
              <c:numCache>
                <c:formatCode>General</c:formatCode>
                <c:ptCount val="3"/>
                <c:pt idx="0">
                  <c:v>0</c:v>
                </c:pt>
                <c:pt idx="1">
                  <c:v>0</c:v>
                </c:pt>
                <c:pt idx="2">
                  <c:v>0</c:v>
                </c:pt>
              </c:numCache>
            </c:numRef>
          </c:val>
          <c:extLst>
            <c:ext xmlns:c16="http://schemas.microsoft.com/office/drawing/2014/chart" uri="{C3380CC4-5D6E-409C-BE32-E72D297353CC}">
              <c16:uniqueId val="{00000006-179C-4A1C-B3B3-CCB0A53D9C88}"/>
            </c:ext>
          </c:extLst>
        </c:ser>
        <c:ser>
          <c:idx val="7"/>
          <c:order val="7"/>
          <c:tx>
            <c:strRef>
              <c:f>MPT!$D$32</c:f>
              <c:strCache>
                <c:ptCount val="1"/>
                <c:pt idx="0">
                  <c:v>LTC</c:v>
                </c:pt>
              </c:strCache>
            </c:strRef>
          </c:tx>
          <c:spPr>
            <a:solidFill>
              <a:schemeClr val="accent2">
                <a:lumMod val="60000"/>
              </a:schemeClr>
            </a:solidFill>
            <a:ln>
              <a:noFill/>
            </a:ln>
            <a:effectLst/>
          </c:spPr>
          <c:invertIfNegative val="0"/>
          <c:val>
            <c:numRef>
              <c:f>MPT!$E$32:$G$32</c:f>
              <c:numCache>
                <c:formatCode>General</c:formatCode>
                <c:ptCount val="3"/>
                <c:pt idx="0">
                  <c:v>0</c:v>
                </c:pt>
                <c:pt idx="1">
                  <c:v>0</c:v>
                </c:pt>
                <c:pt idx="2">
                  <c:v>0</c:v>
                </c:pt>
              </c:numCache>
            </c:numRef>
          </c:val>
          <c:extLst>
            <c:ext xmlns:c16="http://schemas.microsoft.com/office/drawing/2014/chart" uri="{C3380CC4-5D6E-409C-BE32-E72D297353CC}">
              <c16:uniqueId val="{00000007-179C-4A1C-B3B3-CCB0A53D9C88}"/>
            </c:ext>
          </c:extLst>
        </c:ser>
        <c:dLbls>
          <c:showLegendKey val="0"/>
          <c:showVal val="0"/>
          <c:showCatName val="0"/>
          <c:showSerName val="0"/>
          <c:showPercent val="0"/>
          <c:showBubbleSize val="0"/>
        </c:dLbls>
        <c:gapWidth val="219"/>
        <c:overlap val="-27"/>
        <c:axId val="1248293104"/>
        <c:axId val="1248294384"/>
      </c:barChart>
      <c:catAx>
        <c:axId val="1248293104"/>
        <c:scaling>
          <c:orientation val="minMax"/>
        </c:scaling>
        <c:delete val="0"/>
        <c:axPos val="b"/>
        <c:title>
          <c:overlay val="0"/>
          <c:spPr>
            <a:noFill/>
            <a:ln>
              <a:noFill/>
            </a:ln>
            <a:effectLst/>
          </c:spPr>
          <c:txPr>
            <a:bodyPr rot="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crossAx val="1248294384"/>
        <c:crosses val="autoZero"/>
        <c:auto val="1"/>
        <c:lblAlgn val="ctr"/>
        <c:lblOffset val="100"/>
        <c:noMultiLvlLbl val="0"/>
      </c:catAx>
      <c:valAx>
        <c:axId val="12482943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r>
                  <a:rPr lang="en-US"/>
                  <a:t>Weights</a:t>
                </a:r>
              </a:p>
            </c:rich>
          </c:tx>
          <c:overlay val="0"/>
          <c:spPr>
            <a:noFill/>
            <a:ln>
              <a:noFill/>
            </a:ln>
            <a:effectLst/>
          </c:spPr>
          <c:txPr>
            <a:bodyPr rot="-540000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crossAx val="1248293104"/>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b="1">
          <a:solidFill>
            <a:sysClr val="windowText" lastClr="000000"/>
          </a:solidFill>
        </a:defRPr>
      </a:pPr>
      <a:endParaRPr lang="en-US"/>
    </a:p>
  </c:txPr>
  <c:externalData r:id="rId4">
    <c:autoUpdate val="0"/>
  </c:externalData>
  <c:userShapes r:id="rId5"/>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1" i="0" u="none" strike="noStrike" kern="1200" spc="0" baseline="0">
                <a:solidFill>
                  <a:sysClr val="windowText" lastClr="000000"/>
                </a:solidFill>
                <a:latin typeface="+mn-lt"/>
                <a:ea typeface="+mn-ea"/>
                <a:cs typeface="+mn-cs"/>
              </a:defRPr>
            </a:pPr>
            <a:r>
              <a:rPr lang="en-US" dirty="0"/>
              <a:t>Portfolio Expected</a:t>
            </a:r>
            <a:r>
              <a:rPr lang="en-US" baseline="0" dirty="0"/>
              <a:t> Returns and Volatility</a:t>
            </a:r>
            <a:endParaRPr lang="en-US" dirty="0"/>
          </a:p>
        </c:rich>
      </c:tx>
      <c:overlay val="0"/>
      <c:spPr>
        <a:noFill/>
        <a:ln>
          <a:noFill/>
        </a:ln>
        <a:effectLst/>
      </c:spPr>
      <c:txPr>
        <a:bodyPr rot="0" spcFirstLastPara="1" vertOverflow="ellipsis" vert="horz" wrap="square" anchor="ctr" anchorCtr="1"/>
        <a:lstStyle/>
        <a:p>
          <a:pPr>
            <a:defRPr sz="1440" b="1" i="0" u="none" strike="noStrike" kern="1200" spc="0" baseline="0">
              <a:solidFill>
                <a:sysClr val="windowText" lastClr="000000"/>
              </a:solidFill>
              <a:latin typeface="+mn-lt"/>
              <a:ea typeface="+mn-ea"/>
              <a:cs typeface="+mn-cs"/>
            </a:defRPr>
          </a:pPr>
          <a:endParaRPr lang="en-US"/>
        </a:p>
      </c:txPr>
    </c:title>
    <c:autoTitleDeleted val="0"/>
    <c:plotArea>
      <c:layout>
        <c:manualLayout>
          <c:layoutTarget val="inner"/>
          <c:xMode val="edge"/>
          <c:yMode val="edge"/>
          <c:x val="0.11417295217225737"/>
          <c:y val="0.15760851095850842"/>
          <c:w val="0.84811772583095979"/>
          <c:h val="0.70047249388901434"/>
        </c:manualLayout>
      </c:layout>
      <c:barChart>
        <c:barDir val="col"/>
        <c:grouping val="clustered"/>
        <c:varyColors val="0"/>
        <c:ser>
          <c:idx val="0"/>
          <c:order val="0"/>
          <c:tx>
            <c:strRef>
              <c:f>MPT!$D$34</c:f>
              <c:strCache>
                <c:ptCount val="1"/>
                <c:pt idx="0">
                  <c:v>Expected return (%)</c:v>
                </c:pt>
              </c:strCache>
            </c:strRef>
          </c:tx>
          <c:spPr>
            <a:solidFill>
              <a:schemeClr val="accent1"/>
            </a:solidFill>
            <a:ln>
              <a:noFill/>
            </a:ln>
            <a:effectLst/>
          </c:spPr>
          <c:invertIfNegative val="0"/>
          <c:cat>
            <c:strRef>
              <c:f>MPT!$D$25</c:f>
              <c:strCache>
                <c:ptCount val="1"/>
                <c:pt idx="0">
                  <c:v>TSLA</c:v>
                </c:pt>
              </c:strCache>
            </c:strRef>
          </c:cat>
          <c:val>
            <c:numRef>
              <c:f>MPT!$E$34:$G$34</c:f>
              <c:numCache>
                <c:formatCode>General</c:formatCode>
                <c:ptCount val="3"/>
                <c:pt idx="0">
                  <c:v>52</c:v>
                </c:pt>
                <c:pt idx="1">
                  <c:v>69</c:v>
                </c:pt>
                <c:pt idx="2">
                  <c:v>76.599999999999994</c:v>
                </c:pt>
              </c:numCache>
            </c:numRef>
          </c:val>
          <c:extLst>
            <c:ext xmlns:c16="http://schemas.microsoft.com/office/drawing/2014/chart" uri="{C3380CC4-5D6E-409C-BE32-E72D297353CC}">
              <c16:uniqueId val="{00000000-B4D8-4A6F-8876-B9B230FE64BE}"/>
            </c:ext>
          </c:extLst>
        </c:ser>
        <c:ser>
          <c:idx val="1"/>
          <c:order val="1"/>
          <c:tx>
            <c:strRef>
              <c:f>MPT!$D$35</c:f>
              <c:strCache>
                <c:ptCount val="1"/>
                <c:pt idx="0">
                  <c:v>Volatility (%)</c:v>
                </c:pt>
              </c:strCache>
            </c:strRef>
          </c:tx>
          <c:spPr>
            <a:solidFill>
              <a:schemeClr val="accent2"/>
            </a:solidFill>
            <a:ln>
              <a:noFill/>
            </a:ln>
            <a:effectLst/>
          </c:spPr>
          <c:invertIfNegative val="0"/>
          <c:cat>
            <c:strRef>
              <c:f>MPT!$D$25</c:f>
              <c:strCache>
                <c:ptCount val="1"/>
                <c:pt idx="0">
                  <c:v>TSLA</c:v>
                </c:pt>
              </c:strCache>
            </c:strRef>
          </c:cat>
          <c:val>
            <c:numRef>
              <c:f>MPT!$E$35:$G$35</c:f>
              <c:numCache>
                <c:formatCode>General</c:formatCode>
                <c:ptCount val="3"/>
                <c:pt idx="0">
                  <c:v>55</c:v>
                </c:pt>
                <c:pt idx="1">
                  <c:v>54</c:v>
                </c:pt>
                <c:pt idx="2">
                  <c:v>48.8</c:v>
                </c:pt>
              </c:numCache>
            </c:numRef>
          </c:val>
          <c:extLst>
            <c:ext xmlns:c16="http://schemas.microsoft.com/office/drawing/2014/chart" uri="{C3380CC4-5D6E-409C-BE32-E72D297353CC}">
              <c16:uniqueId val="{00000001-B4D8-4A6F-8876-B9B230FE64BE}"/>
            </c:ext>
          </c:extLst>
        </c:ser>
        <c:dLbls>
          <c:showLegendKey val="0"/>
          <c:showVal val="0"/>
          <c:showCatName val="0"/>
          <c:showSerName val="0"/>
          <c:showPercent val="0"/>
          <c:showBubbleSize val="0"/>
        </c:dLbls>
        <c:gapWidth val="219"/>
        <c:overlap val="-27"/>
        <c:axId val="1248293104"/>
        <c:axId val="1248294384"/>
        <c:extLst>
          <c:ext xmlns:c15="http://schemas.microsoft.com/office/drawing/2012/chart" uri="{02D57815-91ED-43cb-92C2-25804820EDAC}">
            <c15:filteredBarSeries>
              <c15:ser>
                <c:idx val="2"/>
                <c:order val="2"/>
                <c:tx>
                  <c:strRef>
                    <c:extLst>
                      <c:ext uri="{02D57815-91ED-43cb-92C2-25804820EDAC}">
                        <c15:formulaRef>
                          <c15:sqref>MPT!$D$27</c15:sqref>
                        </c15:formulaRef>
                      </c:ext>
                    </c:extLst>
                    <c:strCache>
                      <c:ptCount val="1"/>
                      <c:pt idx="0">
                        <c:v>AMC</c:v>
                      </c:pt>
                    </c:strCache>
                  </c:strRef>
                </c:tx>
                <c:spPr>
                  <a:solidFill>
                    <a:schemeClr val="accent3"/>
                  </a:solidFill>
                  <a:ln>
                    <a:noFill/>
                  </a:ln>
                  <a:effectLst/>
                </c:spPr>
                <c:invertIfNegative val="0"/>
                <c:cat>
                  <c:strRef>
                    <c:extLst>
                      <c:ext uri="{02D57815-91ED-43cb-92C2-25804820EDAC}">
                        <c15:formulaRef>
                          <c15:sqref>MPT!$D$25</c15:sqref>
                        </c15:formulaRef>
                      </c:ext>
                    </c:extLst>
                    <c:strCache>
                      <c:ptCount val="1"/>
                      <c:pt idx="0">
                        <c:v>TSLA</c:v>
                      </c:pt>
                    </c:strCache>
                  </c:strRef>
                </c:cat>
                <c:val>
                  <c:numRef>
                    <c:extLst>
                      <c:ext uri="{02D57815-91ED-43cb-92C2-25804820EDAC}">
                        <c15:formulaRef>
                          <c15:sqref>MPT!$E$27:$G$27</c15:sqref>
                        </c15:formulaRef>
                      </c:ext>
                    </c:extLst>
                    <c:numCache>
                      <c:formatCode>General</c:formatCode>
                      <c:ptCount val="3"/>
                      <c:pt idx="0">
                        <c:v>0</c:v>
                      </c:pt>
                      <c:pt idx="1">
                        <c:v>0</c:v>
                      </c:pt>
                      <c:pt idx="2">
                        <c:v>0</c:v>
                      </c:pt>
                    </c:numCache>
                  </c:numRef>
                </c:val>
                <c:extLst>
                  <c:ext xmlns:c16="http://schemas.microsoft.com/office/drawing/2014/chart" uri="{C3380CC4-5D6E-409C-BE32-E72D297353CC}">
                    <c16:uniqueId val="{00000002-B4D8-4A6F-8876-B9B230FE64BE}"/>
                  </c:ext>
                </c:extLst>
              </c15:ser>
            </c15:filteredBarSeries>
            <c15:filteredBarSeries>
              <c15:ser>
                <c:idx val="3"/>
                <c:order val="3"/>
                <c:tx>
                  <c:strRef>
                    <c:extLst xmlns:c15="http://schemas.microsoft.com/office/drawing/2012/chart">
                      <c:ext xmlns:c15="http://schemas.microsoft.com/office/drawing/2012/chart" uri="{02D57815-91ED-43cb-92C2-25804820EDAC}">
                        <c15:formulaRef>
                          <c15:sqref>MPT!$D$28</c15:sqref>
                        </c15:formulaRef>
                      </c:ext>
                    </c:extLst>
                    <c:strCache>
                      <c:ptCount val="1"/>
                      <c:pt idx="0">
                        <c:v>NOK</c:v>
                      </c:pt>
                    </c:strCache>
                  </c:strRef>
                </c:tx>
                <c:spPr>
                  <a:solidFill>
                    <a:schemeClr val="accent4"/>
                  </a:solidFill>
                  <a:ln>
                    <a:noFill/>
                  </a:ln>
                  <a:effectLst/>
                </c:spPr>
                <c:invertIfNegative val="0"/>
                <c:val>
                  <c:numRef>
                    <c:extLst xmlns:c15="http://schemas.microsoft.com/office/drawing/2012/chart">
                      <c:ext xmlns:c15="http://schemas.microsoft.com/office/drawing/2012/chart" uri="{02D57815-91ED-43cb-92C2-25804820EDAC}">
                        <c15:formulaRef>
                          <c15:sqref>MPT!$E$28:$G$28</c15:sqref>
                        </c15:formulaRef>
                      </c:ext>
                    </c:extLst>
                    <c:numCache>
                      <c:formatCode>General</c:formatCode>
                      <c:ptCount val="3"/>
                      <c:pt idx="0">
                        <c:v>0</c:v>
                      </c:pt>
                      <c:pt idx="1">
                        <c:v>0</c:v>
                      </c:pt>
                      <c:pt idx="2">
                        <c:v>0</c:v>
                      </c:pt>
                    </c:numCache>
                  </c:numRef>
                </c:val>
                <c:extLst xmlns:c15="http://schemas.microsoft.com/office/drawing/2012/chart">
                  <c:ext xmlns:c16="http://schemas.microsoft.com/office/drawing/2014/chart" uri="{C3380CC4-5D6E-409C-BE32-E72D297353CC}">
                    <c16:uniqueId val="{00000003-B4D8-4A6F-8876-B9B230FE64BE}"/>
                  </c:ext>
                </c:extLst>
              </c15:ser>
            </c15:filteredBarSeries>
            <c15:filteredBarSeries>
              <c15:ser>
                <c:idx val="4"/>
                <c:order val="4"/>
                <c:tx>
                  <c:strRef>
                    <c:extLst xmlns:c15="http://schemas.microsoft.com/office/drawing/2012/chart">
                      <c:ext xmlns:c15="http://schemas.microsoft.com/office/drawing/2012/chart" uri="{02D57815-91ED-43cb-92C2-25804820EDAC}">
                        <c15:formulaRef>
                          <c15:sqref>MPT!$D$29</c15:sqref>
                        </c15:formulaRef>
                      </c:ext>
                    </c:extLst>
                    <c:strCache>
                      <c:ptCount val="1"/>
                      <c:pt idx="0">
                        <c:v>BTC</c:v>
                      </c:pt>
                    </c:strCache>
                  </c:strRef>
                </c:tx>
                <c:spPr>
                  <a:solidFill>
                    <a:schemeClr val="accent5"/>
                  </a:solidFill>
                  <a:ln>
                    <a:noFill/>
                  </a:ln>
                  <a:effectLst/>
                </c:spPr>
                <c:invertIfNegative val="0"/>
                <c:val>
                  <c:numRef>
                    <c:extLst xmlns:c15="http://schemas.microsoft.com/office/drawing/2012/chart">
                      <c:ext xmlns:c15="http://schemas.microsoft.com/office/drawing/2012/chart" uri="{02D57815-91ED-43cb-92C2-25804820EDAC}">
                        <c15:formulaRef>
                          <c15:sqref>MPT!$E$29:$G$29</c15:sqref>
                        </c15:formulaRef>
                      </c:ext>
                    </c:extLst>
                    <c:numCache>
                      <c:formatCode>General</c:formatCode>
                      <c:ptCount val="3"/>
                      <c:pt idx="0">
                        <c:v>0</c:v>
                      </c:pt>
                      <c:pt idx="1">
                        <c:v>0</c:v>
                      </c:pt>
                      <c:pt idx="2">
                        <c:v>0.47699999999999998</c:v>
                      </c:pt>
                    </c:numCache>
                  </c:numRef>
                </c:val>
                <c:extLst xmlns:c15="http://schemas.microsoft.com/office/drawing/2012/chart">
                  <c:ext xmlns:c16="http://schemas.microsoft.com/office/drawing/2014/chart" uri="{C3380CC4-5D6E-409C-BE32-E72D297353CC}">
                    <c16:uniqueId val="{00000004-B4D8-4A6F-8876-B9B230FE64BE}"/>
                  </c:ext>
                </c:extLst>
              </c15:ser>
            </c15:filteredBarSeries>
            <c15:filteredBarSeries>
              <c15:ser>
                <c:idx val="5"/>
                <c:order val="5"/>
                <c:tx>
                  <c:strRef>
                    <c:extLst xmlns:c15="http://schemas.microsoft.com/office/drawing/2012/chart">
                      <c:ext xmlns:c15="http://schemas.microsoft.com/office/drawing/2012/chart" uri="{02D57815-91ED-43cb-92C2-25804820EDAC}">
                        <c15:formulaRef>
                          <c15:sqref>MPT!$D$30</c15:sqref>
                        </c15:formulaRef>
                      </c:ext>
                    </c:extLst>
                    <c:strCache>
                      <c:ptCount val="1"/>
                      <c:pt idx="0">
                        <c:v>ETH</c:v>
                      </c:pt>
                    </c:strCache>
                  </c:strRef>
                </c:tx>
                <c:spPr>
                  <a:solidFill>
                    <a:schemeClr val="accent6"/>
                  </a:solidFill>
                  <a:ln>
                    <a:noFill/>
                  </a:ln>
                  <a:effectLst/>
                </c:spPr>
                <c:invertIfNegative val="0"/>
                <c:val>
                  <c:numRef>
                    <c:extLst xmlns:c15="http://schemas.microsoft.com/office/drawing/2012/chart">
                      <c:ext xmlns:c15="http://schemas.microsoft.com/office/drawing/2012/chart" uri="{02D57815-91ED-43cb-92C2-25804820EDAC}">
                        <c15:formulaRef>
                          <c15:sqref>MPT!$E$30:$G$30</c15:sqref>
                        </c15:formulaRef>
                      </c:ext>
                    </c:extLst>
                    <c:numCache>
                      <c:formatCode>General</c:formatCode>
                      <c:ptCount val="3"/>
                      <c:pt idx="0">
                        <c:v>0</c:v>
                      </c:pt>
                      <c:pt idx="1">
                        <c:v>0.32300000000000001</c:v>
                      </c:pt>
                      <c:pt idx="2">
                        <c:v>3.7999999999999999E-2</c:v>
                      </c:pt>
                    </c:numCache>
                  </c:numRef>
                </c:val>
                <c:extLst xmlns:c15="http://schemas.microsoft.com/office/drawing/2012/chart">
                  <c:ext xmlns:c16="http://schemas.microsoft.com/office/drawing/2014/chart" uri="{C3380CC4-5D6E-409C-BE32-E72D297353CC}">
                    <c16:uniqueId val="{00000005-B4D8-4A6F-8876-B9B230FE64BE}"/>
                  </c:ext>
                </c:extLst>
              </c15:ser>
            </c15:filteredBarSeries>
            <c15:filteredBarSeries>
              <c15:ser>
                <c:idx val="6"/>
                <c:order val="6"/>
                <c:tx>
                  <c:strRef>
                    <c:extLst xmlns:c15="http://schemas.microsoft.com/office/drawing/2012/chart">
                      <c:ext xmlns:c15="http://schemas.microsoft.com/office/drawing/2012/chart" uri="{02D57815-91ED-43cb-92C2-25804820EDAC}">
                        <c15:formulaRef>
                          <c15:sqref>MPT!$D$31</c15:sqref>
                        </c15:formulaRef>
                      </c:ext>
                    </c:extLst>
                    <c:strCache>
                      <c:ptCount val="1"/>
                      <c:pt idx="0">
                        <c:v>USDT</c:v>
                      </c:pt>
                    </c:strCache>
                  </c:strRef>
                </c:tx>
                <c:spPr>
                  <a:solidFill>
                    <a:schemeClr val="accent1">
                      <a:lumMod val="60000"/>
                    </a:schemeClr>
                  </a:solidFill>
                  <a:ln>
                    <a:noFill/>
                  </a:ln>
                  <a:effectLst/>
                </c:spPr>
                <c:invertIfNegative val="0"/>
                <c:val>
                  <c:numRef>
                    <c:extLst xmlns:c15="http://schemas.microsoft.com/office/drawing/2012/chart">
                      <c:ext xmlns:c15="http://schemas.microsoft.com/office/drawing/2012/chart" uri="{02D57815-91ED-43cb-92C2-25804820EDAC}">
                        <c15:formulaRef>
                          <c15:sqref>MPT!$E$31:$G$31</c15:sqref>
                        </c15:formulaRef>
                      </c:ext>
                    </c:extLst>
                    <c:numCache>
                      <c:formatCode>General</c:formatCode>
                      <c:ptCount val="3"/>
                      <c:pt idx="0">
                        <c:v>0</c:v>
                      </c:pt>
                      <c:pt idx="1">
                        <c:v>0</c:v>
                      </c:pt>
                      <c:pt idx="2">
                        <c:v>0</c:v>
                      </c:pt>
                    </c:numCache>
                  </c:numRef>
                </c:val>
                <c:extLst xmlns:c15="http://schemas.microsoft.com/office/drawing/2012/chart">
                  <c:ext xmlns:c16="http://schemas.microsoft.com/office/drawing/2014/chart" uri="{C3380CC4-5D6E-409C-BE32-E72D297353CC}">
                    <c16:uniqueId val="{00000006-B4D8-4A6F-8876-B9B230FE64BE}"/>
                  </c:ext>
                </c:extLst>
              </c15:ser>
            </c15:filteredBarSeries>
            <c15:filteredBarSeries>
              <c15:ser>
                <c:idx val="7"/>
                <c:order val="7"/>
                <c:tx>
                  <c:strRef>
                    <c:extLst xmlns:c15="http://schemas.microsoft.com/office/drawing/2012/chart">
                      <c:ext xmlns:c15="http://schemas.microsoft.com/office/drawing/2012/chart" uri="{02D57815-91ED-43cb-92C2-25804820EDAC}">
                        <c15:formulaRef>
                          <c15:sqref>MPT!$D$32</c15:sqref>
                        </c15:formulaRef>
                      </c:ext>
                    </c:extLst>
                    <c:strCache>
                      <c:ptCount val="1"/>
                      <c:pt idx="0">
                        <c:v>LTC</c:v>
                      </c:pt>
                    </c:strCache>
                  </c:strRef>
                </c:tx>
                <c:spPr>
                  <a:solidFill>
                    <a:schemeClr val="accent2">
                      <a:lumMod val="60000"/>
                    </a:schemeClr>
                  </a:solidFill>
                  <a:ln>
                    <a:noFill/>
                  </a:ln>
                  <a:effectLst/>
                </c:spPr>
                <c:invertIfNegative val="0"/>
                <c:val>
                  <c:numRef>
                    <c:extLst xmlns:c15="http://schemas.microsoft.com/office/drawing/2012/chart">
                      <c:ext xmlns:c15="http://schemas.microsoft.com/office/drawing/2012/chart" uri="{02D57815-91ED-43cb-92C2-25804820EDAC}">
                        <c15:formulaRef>
                          <c15:sqref>MPT!$E$32:$G$32</c15:sqref>
                        </c15:formulaRef>
                      </c:ext>
                    </c:extLst>
                    <c:numCache>
                      <c:formatCode>General</c:formatCode>
                      <c:ptCount val="3"/>
                      <c:pt idx="0">
                        <c:v>0</c:v>
                      </c:pt>
                      <c:pt idx="1">
                        <c:v>0</c:v>
                      </c:pt>
                      <c:pt idx="2">
                        <c:v>0</c:v>
                      </c:pt>
                    </c:numCache>
                  </c:numRef>
                </c:val>
                <c:extLst xmlns:c15="http://schemas.microsoft.com/office/drawing/2012/chart">
                  <c:ext xmlns:c16="http://schemas.microsoft.com/office/drawing/2014/chart" uri="{C3380CC4-5D6E-409C-BE32-E72D297353CC}">
                    <c16:uniqueId val="{00000007-B4D8-4A6F-8876-B9B230FE64BE}"/>
                  </c:ext>
                </c:extLst>
              </c15:ser>
            </c15:filteredBarSeries>
          </c:ext>
        </c:extLst>
      </c:barChart>
      <c:catAx>
        <c:axId val="1248293104"/>
        <c:scaling>
          <c:orientation val="minMax"/>
        </c:scaling>
        <c:delete val="1"/>
        <c:axPos val="b"/>
        <c:numFmt formatCode="General" sourceLinked="1"/>
        <c:majorTickMark val="none"/>
        <c:minorTickMark val="none"/>
        <c:tickLblPos val="nextTo"/>
        <c:crossAx val="1248294384"/>
        <c:crosses val="autoZero"/>
        <c:auto val="1"/>
        <c:lblAlgn val="ctr"/>
        <c:lblOffset val="100"/>
        <c:noMultiLvlLbl val="0"/>
      </c:catAx>
      <c:valAx>
        <c:axId val="12482943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r>
                  <a:rPr lang="en-US"/>
                  <a:t>Percentage (%)</a:t>
                </a:r>
              </a:p>
            </c:rich>
          </c:tx>
          <c:overlay val="0"/>
          <c:spPr>
            <a:noFill/>
            <a:ln>
              <a:noFill/>
            </a:ln>
            <a:effectLst/>
          </c:spPr>
          <c:txPr>
            <a:bodyPr rot="-540000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crossAx val="1248293104"/>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b="1">
          <a:solidFill>
            <a:sysClr val="windowText" lastClr="000000"/>
          </a:solidFill>
        </a:defRPr>
      </a:pPr>
      <a:endParaRPr lang="en-US"/>
    </a:p>
  </c:txPr>
  <c:externalData r:id="rId4">
    <c:autoUpdate val="0"/>
  </c:externalData>
  <c:userShapes r:id="rId5"/>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60" b="1" i="0" u="none" strike="noStrike" kern="1200" spc="0" baseline="0">
                <a:solidFill>
                  <a:schemeClr val="tx1">
                    <a:lumMod val="65000"/>
                    <a:lumOff val="35000"/>
                  </a:schemeClr>
                </a:solidFill>
                <a:latin typeface="+mn-lt"/>
                <a:ea typeface="+mn-ea"/>
                <a:cs typeface="+mn-cs"/>
              </a:defRPr>
            </a:pPr>
            <a:r>
              <a:rPr lang="en-US"/>
              <a:t>ALPHA</a:t>
            </a:r>
          </a:p>
        </c:rich>
      </c:tx>
      <c:overlay val="0"/>
      <c:spPr>
        <a:noFill/>
        <a:ln>
          <a:noFill/>
        </a:ln>
        <a:effectLst/>
      </c:spPr>
      <c:txPr>
        <a:bodyPr rot="0" spcFirstLastPara="1" vertOverflow="ellipsis" vert="horz" wrap="square" anchor="ctr" anchorCtr="1"/>
        <a:lstStyle/>
        <a:p>
          <a:pPr>
            <a:defRPr sz="126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8872703412073498E-2"/>
          <c:y val="0.1303480278422274"/>
          <c:w val="0.73759448818897633"/>
          <c:h val="0.77684454756380505"/>
        </c:manualLayout>
      </c:layout>
      <c:barChart>
        <c:barDir val="col"/>
        <c:grouping val="clustered"/>
        <c:varyColors val="0"/>
        <c:ser>
          <c:idx val="0"/>
          <c:order val="0"/>
          <c:tx>
            <c:strRef>
              <c:f>CAPM!$C$1</c:f>
              <c:strCache>
                <c:ptCount val="1"/>
                <c:pt idx="0">
                  <c:v>SPY</c:v>
                </c:pt>
              </c:strCache>
            </c:strRef>
          </c:tx>
          <c:spPr>
            <a:solidFill>
              <a:schemeClr val="accent1"/>
            </a:solidFill>
            <a:ln>
              <a:noFill/>
            </a:ln>
            <a:effectLst/>
          </c:spPr>
          <c:invertIfNegative val="0"/>
          <c:val>
            <c:numRef>
              <c:f>CAPM!$C$3</c:f>
              <c:numCache>
                <c:formatCode>General</c:formatCode>
                <c:ptCount val="1"/>
                <c:pt idx="0">
                  <c:v>0.02</c:v>
                </c:pt>
              </c:numCache>
            </c:numRef>
          </c:val>
          <c:extLst>
            <c:ext xmlns:c16="http://schemas.microsoft.com/office/drawing/2014/chart" uri="{C3380CC4-5D6E-409C-BE32-E72D297353CC}">
              <c16:uniqueId val="{00000000-811A-4392-8640-8917A333F9F7}"/>
            </c:ext>
          </c:extLst>
        </c:ser>
        <c:ser>
          <c:idx val="1"/>
          <c:order val="1"/>
          <c:tx>
            <c:strRef>
              <c:f>CAPM!$B$1</c:f>
              <c:strCache>
                <c:ptCount val="1"/>
                <c:pt idx="0">
                  <c:v>TSLA</c:v>
                </c:pt>
              </c:strCache>
            </c:strRef>
          </c:tx>
          <c:spPr>
            <a:solidFill>
              <a:schemeClr val="accent2"/>
            </a:solidFill>
            <a:ln>
              <a:noFill/>
            </a:ln>
            <a:effectLst/>
          </c:spPr>
          <c:invertIfNegative val="0"/>
          <c:val>
            <c:numRef>
              <c:f>CAPM!$B$3</c:f>
              <c:numCache>
                <c:formatCode>General</c:formatCode>
                <c:ptCount val="1"/>
                <c:pt idx="0">
                  <c:v>0.44</c:v>
                </c:pt>
              </c:numCache>
            </c:numRef>
          </c:val>
          <c:extLst>
            <c:ext xmlns:c16="http://schemas.microsoft.com/office/drawing/2014/chart" uri="{C3380CC4-5D6E-409C-BE32-E72D297353CC}">
              <c16:uniqueId val="{00000001-811A-4392-8640-8917A333F9F7}"/>
            </c:ext>
          </c:extLst>
        </c:ser>
        <c:ser>
          <c:idx val="2"/>
          <c:order val="2"/>
          <c:tx>
            <c:strRef>
              <c:f>CAPM!$D$1</c:f>
              <c:strCache>
                <c:ptCount val="1"/>
                <c:pt idx="0">
                  <c:v>ETH-USD</c:v>
                </c:pt>
              </c:strCache>
            </c:strRef>
          </c:tx>
          <c:spPr>
            <a:solidFill>
              <a:schemeClr val="accent3"/>
            </a:solidFill>
            <a:ln>
              <a:noFill/>
            </a:ln>
            <a:effectLst/>
          </c:spPr>
          <c:invertIfNegative val="0"/>
          <c:val>
            <c:numRef>
              <c:f>CAPM!$D$3</c:f>
              <c:numCache>
                <c:formatCode>General</c:formatCode>
                <c:ptCount val="1"/>
                <c:pt idx="0">
                  <c:v>1.8</c:v>
                </c:pt>
              </c:numCache>
            </c:numRef>
          </c:val>
          <c:extLst>
            <c:ext xmlns:c16="http://schemas.microsoft.com/office/drawing/2014/chart" uri="{C3380CC4-5D6E-409C-BE32-E72D297353CC}">
              <c16:uniqueId val="{00000002-811A-4392-8640-8917A333F9F7}"/>
            </c:ext>
          </c:extLst>
        </c:ser>
        <c:ser>
          <c:idx val="3"/>
          <c:order val="3"/>
          <c:tx>
            <c:strRef>
              <c:f>CAPM!$E$1</c:f>
              <c:strCache>
                <c:ptCount val="1"/>
                <c:pt idx="0">
                  <c:v>GME</c:v>
                </c:pt>
              </c:strCache>
            </c:strRef>
          </c:tx>
          <c:spPr>
            <a:solidFill>
              <a:schemeClr val="accent4"/>
            </a:solidFill>
            <a:ln>
              <a:noFill/>
            </a:ln>
            <a:effectLst/>
          </c:spPr>
          <c:invertIfNegative val="0"/>
          <c:val>
            <c:numRef>
              <c:f>CAPM!$E$3</c:f>
              <c:numCache>
                <c:formatCode>General</c:formatCode>
                <c:ptCount val="1"/>
                <c:pt idx="0">
                  <c:v>3.7</c:v>
                </c:pt>
              </c:numCache>
            </c:numRef>
          </c:val>
          <c:extLst>
            <c:ext xmlns:c16="http://schemas.microsoft.com/office/drawing/2014/chart" uri="{C3380CC4-5D6E-409C-BE32-E72D297353CC}">
              <c16:uniqueId val="{00000003-811A-4392-8640-8917A333F9F7}"/>
            </c:ext>
          </c:extLst>
        </c:ser>
        <c:ser>
          <c:idx val="4"/>
          <c:order val="4"/>
          <c:tx>
            <c:strRef>
              <c:f>CAPM!$F$1</c:f>
              <c:strCache>
                <c:ptCount val="1"/>
                <c:pt idx="0">
                  <c:v>GME*</c:v>
                </c:pt>
              </c:strCache>
            </c:strRef>
          </c:tx>
          <c:spPr>
            <a:solidFill>
              <a:schemeClr val="accent5"/>
            </a:solidFill>
            <a:ln>
              <a:noFill/>
            </a:ln>
            <a:effectLst/>
          </c:spPr>
          <c:invertIfNegative val="0"/>
          <c:val>
            <c:numRef>
              <c:f>CAPM!$F$3</c:f>
              <c:numCache>
                <c:formatCode>General</c:formatCode>
                <c:ptCount val="1"/>
                <c:pt idx="0">
                  <c:v>-6.5000000000000002E-2</c:v>
                </c:pt>
              </c:numCache>
            </c:numRef>
          </c:val>
          <c:extLst>
            <c:ext xmlns:c16="http://schemas.microsoft.com/office/drawing/2014/chart" uri="{C3380CC4-5D6E-409C-BE32-E72D297353CC}">
              <c16:uniqueId val="{00000004-811A-4392-8640-8917A333F9F7}"/>
            </c:ext>
          </c:extLst>
        </c:ser>
        <c:ser>
          <c:idx val="5"/>
          <c:order val="5"/>
          <c:tx>
            <c:strRef>
              <c:f>CAPM!$G$1</c:f>
              <c:strCache>
                <c:ptCount val="1"/>
                <c:pt idx="0">
                  <c:v>AMC</c:v>
                </c:pt>
              </c:strCache>
            </c:strRef>
          </c:tx>
          <c:spPr>
            <a:solidFill>
              <a:schemeClr val="accent6"/>
            </a:solidFill>
            <a:ln>
              <a:noFill/>
            </a:ln>
            <a:effectLst/>
          </c:spPr>
          <c:invertIfNegative val="0"/>
          <c:val>
            <c:numRef>
              <c:f>CAPM!$G$3</c:f>
              <c:numCache>
                <c:formatCode>General</c:formatCode>
                <c:ptCount val="1"/>
                <c:pt idx="0">
                  <c:v>0.65</c:v>
                </c:pt>
              </c:numCache>
            </c:numRef>
          </c:val>
          <c:extLst>
            <c:ext xmlns:c16="http://schemas.microsoft.com/office/drawing/2014/chart" uri="{C3380CC4-5D6E-409C-BE32-E72D297353CC}">
              <c16:uniqueId val="{00000005-811A-4392-8640-8917A333F9F7}"/>
            </c:ext>
          </c:extLst>
        </c:ser>
        <c:ser>
          <c:idx val="6"/>
          <c:order val="6"/>
          <c:tx>
            <c:strRef>
              <c:f>CAPM!$H$1</c:f>
              <c:strCache>
                <c:ptCount val="1"/>
                <c:pt idx="0">
                  <c:v>AMC*</c:v>
                </c:pt>
              </c:strCache>
            </c:strRef>
          </c:tx>
          <c:spPr>
            <a:solidFill>
              <a:schemeClr val="accent1">
                <a:lumMod val="60000"/>
              </a:schemeClr>
            </a:solidFill>
            <a:ln>
              <a:noFill/>
            </a:ln>
            <a:effectLst/>
          </c:spPr>
          <c:invertIfNegative val="0"/>
          <c:val>
            <c:numRef>
              <c:f>CAPM!$H$3</c:f>
              <c:numCache>
                <c:formatCode>General</c:formatCode>
                <c:ptCount val="1"/>
                <c:pt idx="0">
                  <c:v>-0.5</c:v>
                </c:pt>
              </c:numCache>
            </c:numRef>
          </c:val>
          <c:extLst>
            <c:ext xmlns:c16="http://schemas.microsoft.com/office/drawing/2014/chart" uri="{C3380CC4-5D6E-409C-BE32-E72D297353CC}">
              <c16:uniqueId val="{00000006-811A-4392-8640-8917A333F9F7}"/>
            </c:ext>
          </c:extLst>
        </c:ser>
        <c:ser>
          <c:idx val="7"/>
          <c:order val="7"/>
          <c:tx>
            <c:strRef>
              <c:f>CAPM!$I$1</c:f>
              <c:strCache>
                <c:ptCount val="1"/>
                <c:pt idx="0">
                  <c:v>NOK</c:v>
                </c:pt>
              </c:strCache>
            </c:strRef>
          </c:tx>
          <c:spPr>
            <a:solidFill>
              <a:schemeClr val="accent2">
                <a:lumMod val="60000"/>
              </a:schemeClr>
            </a:solidFill>
            <a:ln>
              <a:noFill/>
            </a:ln>
            <a:effectLst/>
          </c:spPr>
          <c:invertIfNegative val="0"/>
          <c:val>
            <c:numRef>
              <c:f>CAPM!$I$3</c:f>
              <c:numCache>
                <c:formatCode>General</c:formatCode>
                <c:ptCount val="1"/>
                <c:pt idx="0">
                  <c:v>-0.09</c:v>
                </c:pt>
              </c:numCache>
            </c:numRef>
          </c:val>
          <c:extLst>
            <c:ext xmlns:c16="http://schemas.microsoft.com/office/drawing/2014/chart" uri="{C3380CC4-5D6E-409C-BE32-E72D297353CC}">
              <c16:uniqueId val="{00000007-811A-4392-8640-8917A333F9F7}"/>
            </c:ext>
          </c:extLst>
        </c:ser>
        <c:ser>
          <c:idx val="8"/>
          <c:order val="8"/>
          <c:tx>
            <c:strRef>
              <c:f>CAPM!$J$1</c:f>
              <c:strCache>
                <c:ptCount val="1"/>
                <c:pt idx="0">
                  <c:v>NOK*</c:v>
                </c:pt>
              </c:strCache>
            </c:strRef>
          </c:tx>
          <c:spPr>
            <a:solidFill>
              <a:schemeClr val="accent3">
                <a:lumMod val="60000"/>
              </a:schemeClr>
            </a:solidFill>
            <a:ln>
              <a:noFill/>
            </a:ln>
            <a:effectLst/>
          </c:spPr>
          <c:invertIfNegative val="0"/>
          <c:val>
            <c:numRef>
              <c:f>CAPM!$J$3</c:f>
              <c:numCache>
                <c:formatCode>General</c:formatCode>
                <c:ptCount val="1"/>
                <c:pt idx="0">
                  <c:v>-0.11</c:v>
                </c:pt>
              </c:numCache>
            </c:numRef>
          </c:val>
          <c:extLst>
            <c:ext xmlns:c16="http://schemas.microsoft.com/office/drawing/2014/chart" uri="{C3380CC4-5D6E-409C-BE32-E72D297353CC}">
              <c16:uniqueId val="{00000008-811A-4392-8640-8917A333F9F7}"/>
            </c:ext>
          </c:extLst>
        </c:ser>
        <c:dLbls>
          <c:showLegendKey val="0"/>
          <c:showVal val="0"/>
          <c:showCatName val="0"/>
          <c:showSerName val="0"/>
          <c:showPercent val="0"/>
          <c:showBubbleSize val="0"/>
        </c:dLbls>
        <c:gapWidth val="150"/>
        <c:axId val="1248202224"/>
        <c:axId val="1248206704"/>
      </c:barChart>
      <c:catAx>
        <c:axId val="124820222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248206704"/>
        <c:crosses val="autoZero"/>
        <c:auto val="1"/>
        <c:lblAlgn val="ctr"/>
        <c:lblOffset val="100"/>
        <c:tickMarkSkip val="1"/>
        <c:noMultiLvlLbl val="0"/>
      </c:catAx>
      <c:valAx>
        <c:axId val="124820670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1248202224"/>
        <c:crosses val="autoZero"/>
        <c:crossBetween val="between"/>
      </c:valAx>
      <c:spPr>
        <a:noFill/>
        <a:ln>
          <a:solidFill>
            <a:schemeClr val="tx1"/>
          </a:solidFill>
        </a:ln>
        <a:effectLst/>
      </c:spPr>
    </c:plotArea>
    <c:legend>
      <c:legendPos val="r"/>
      <c:layout>
        <c:manualLayout>
          <c:xMode val="edge"/>
          <c:yMode val="edge"/>
          <c:x val="0.81797571338082264"/>
          <c:y val="0.15493806610570734"/>
          <c:w val="0.1820242866191773"/>
          <c:h val="0.7635511553702846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b="1"/>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60" b="1" i="0" u="none" strike="noStrike" kern="1200" spc="0" baseline="0">
                <a:solidFill>
                  <a:schemeClr val="tx1">
                    <a:lumMod val="65000"/>
                    <a:lumOff val="35000"/>
                  </a:schemeClr>
                </a:solidFill>
                <a:latin typeface="+mn-lt"/>
                <a:ea typeface="+mn-ea"/>
                <a:cs typeface="+mn-cs"/>
              </a:defRPr>
            </a:pPr>
            <a:r>
              <a:rPr lang="en-US"/>
              <a:t>MOMENTUM</a:t>
            </a:r>
          </a:p>
        </c:rich>
      </c:tx>
      <c:layout>
        <c:manualLayout>
          <c:xMode val="edge"/>
          <c:yMode val="edge"/>
          <c:x val="0.41978455818022747"/>
          <c:y val="2.7874564459930314E-2"/>
        </c:manualLayout>
      </c:layout>
      <c:overlay val="0"/>
      <c:spPr>
        <a:noFill/>
        <a:ln>
          <a:noFill/>
        </a:ln>
        <a:effectLst/>
      </c:spPr>
      <c:txPr>
        <a:bodyPr rot="0" spcFirstLastPara="1" vertOverflow="ellipsis" vert="horz" wrap="square" anchor="ctr" anchorCtr="1"/>
        <a:lstStyle/>
        <a:p>
          <a:pPr>
            <a:defRPr sz="126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8872703412073498E-2"/>
          <c:y val="0.1303480278422274"/>
          <c:w val="0.73759448818897633"/>
          <c:h val="0.77684454756380505"/>
        </c:manualLayout>
      </c:layout>
      <c:barChart>
        <c:barDir val="col"/>
        <c:grouping val="clustered"/>
        <c:varyColors val="0"/>
        <c:ser>
          <c:idx val="0"/>
          <c:order val="0"/>
          <c:tx>
            <c:strRef>
              <c:f>CAPM!$C$1</c:f>
              <c:strCache>
                <c:ptCount val="1"/>
                <c:pt idx="0">
                  <c:v>SPY</c:v>
                </c:pt>
              </c:strCache>
            </c:strRef>
          </c:tx>
          <c:spPr>
            <a:solidFill>
              <a:schemeClr val="accent1"/>
            </a:solidFill>
            <a:ln>
              <a:noFill/>
            </a:ln>
            <a:effectLst/>
          </c:spPr>
          <c:invertIfNegative val="0"/>
          <c:val>
            <c:numRef>
              <c:f>CAPM!$C$6</c:f>
              <c:numCache>
                <c:formatCode>General</c:formatCode>
                <c:ptCount val="1"/>
                <c:pt idx="0">
                  <c:v>0.56200000000000006</c:v>
                </c:pt>
              </c:numCache>
            </c:numRef>
          </c:val>
          <c:extLst>
            <c:ext xmlns:c16="http://schemas.microsoft.com/office/drawing/2014/chart" uri="{C3380CC4-5D6E-409C-BE32-E72D297353CC}">
              <c16:uniqueId val="{00000000-3990-4BDE-B543-2E2609AB78BE}"/>
            </c:ext>
          </c:extLst>
        </c:ser>
        <c:ser>
          <c:idx val="1"/>
          <c:order val="1"/>
          <c:tx>
            <c:strRef>
              <c:f>CAPM!$B$1</c:f>
              <c:strCache>
                <c:ptCount val="1"/>
                <c:pt idx="0">
                  <c:v>TSLA</c:v>
                </c:pt>
              </c:strCache>
            </c:strRef>
          </c:tx>
          <c:spPr>
            <a:solidFill>
              <a:schemeClr val="accent2"/>
            </a:solidFill>
            <a:ln>
              <a:noFill/>
            </a:ln>
            <a:effectLst/>
          </c:spPr>
          <c:invertIfNegative val="0"/>
          <c:val>
            <c:numRef>
              <c:f>CAPM!$B$6</c:f>
              <c:numCache>
                <c:formatCode>General</c:formatCode>
                <c:ptCount val="1"/>
                <c:pt idx="0">
                  <c:v>5.37</c:v>
                </c:pt>
              </c:numCache>
            </c:numRef>
          </c:val>
          <c:extLst>
            <c:ext xmlns:c16="http://schemas.microsoft.com/office/drawing/2014/chart" uri="{C3380CC4-5D6E-409C-BE32-E72D297353CC}">
              <c16:uniqueId val="{00000001-3990-4BDE-B543-2E2609AB78BE}"/>
            </c:ext>
          </c:extLst>
        </c:ser>
        <c:ser>
          <c:idx val="2"/>
          <c:order val="2"/>
          <c:tx>
            <c:strRef>
              <c:f>CAPM!$D$1</c:f>
              <c:strCache>
                <c:ptCount val="1"/>
                <c:pt idx="0">
                  <c:v>ETH-USD</c:v>
                </c:pt>
              </c:strCache>
            </c:strRef>
          </c:tx>
          <c:spPr>
            <a:solidFill>
              <a:schemeClr val="accent3"/>
            </a:solidFill>
            <a:ln>
              <a:noFill/>
            </a:ln>
            <a:effectLst/>
          </c:spPr>
          <c:invertIfNegative val="0"/>
          <c:val>
            <c:numRef>
              <c:f>CAPM!$D$6</c:f>
              <c:numCache>
                <c:formatCode>General</c:formatCode>
                <c:ptCount val="1"/>
                <c:pt idx="0">
                  <c:v>13.577999999999999</c:v>
                </c:pt>
              </c:numCache>
            </c:numRef>
          </c:val>
          <c:extLst>
            <c:ext xmlns:c16="http://schemas.microsoft.com/office/drawing/2014/chart" uri="{C3380CC4-5D6E-409C-BE32-E72D297353CC}">
              <c16:uniqueId val="{00000002-3990-4BDE-B543-2E2609AB78BE}"/>
            </c:ext>
          </c:extLst>
        </c:ser>
        <c:ser>
          <c:idx val="3"/>
          <c:order val="3"/>
          <c:tx>
            <c:strRef>
              <c:f>CAPM!$E$1</c:f>
              <c:strCache>
                <c:ptCount val="1"/>
                <c:pt idx="0">
                  <c:v>GME</c:v>
                </c:pt>
              </c:strCache>
            </c:strRef>
          </c:tx>
          <c:spPr>
            <a:solidFill>
              <a:schemeClr val="accent4"/>
            </a:solidFill>
            <a:ln>
              <a:noFill/>
            </a:ln>
            <a:effectLst/>
          </c:spPr>
          <c:invertIfNegative val="0"/>
          <c:val>
            <c:numRef>
              <c:f>CAPM!$E$6</c:f>
              <c:numCache>
                <c:formatCode>General</c:formatCode>
                <c:ptCount val="1"/>
                <c:pt idx="0">
                  <c:v>53.23</c:v>
                </c:pt>
              </c:numCache>
            </c:numRef>
          </c:val>
          <c:extLst>
            <c:ext xmlns:c16="http://schemas.microsoft.com/office/drawing/2014/chart" uri="{C3380CC4-5D6E-409C-BE32-E72D297353CC}">
              <c16:uniqueId val="{00000003-3990-4BDE-B543-2E2609AB78BE}"/>
            </c:ext>
          </c:extLst>
        </c:ser>
        <c:ser>
          <c:idx val="4"/>
          <c:order val="4"/>
          <c:tx>
            <c:strRef>
              <c:f>CAPM!$F$1</c:f>
              <c:strCache>
                <c:ptCount val="1"/>
                <c:pt idx="0">
                  <c:v>GME*</c:v>
                </c:pt>
              </c:strCache>
            </c:strRef>
          </c:tx>
          <c:spPr>
            <a:solidFill>
              <a:schemeClr val="accent5"/>
            </a:solidFill>
            <a:ln>
              <a:noFill/>
            </a:ln>
            <a:effectLst/>
          </c:spPr>
          <c:invertIfNegative val="0"/>
          <c:val>
            <c:numRef>
              <c:f>CAPM!$F$6</c:f>
              <c:numCache>
                <c:formatCode>General</c:formatCode>
                <c:ptCount val="1"/>
                <c:pt idx="0">
                  <c:v>3.61</c:v>
                </c:pt>
              </c:numCache>
            </c:numRef>
          </c:val>
          <c:extLst>
            <c:ext xmlns:c16="http://schemas.microsoft.com/office/drawing/2014/chart" uri="{C3380CC4-5D6E-409C-BE32-E72D297353CC}">
              <c16:uniqueId val="{00000004-3990-4BDE-B543-2E2609AB78BE}"/>
            </c:ext>
          </c:extLst>
        </c:ser>
        <c:ser>
          <c:idx val="5"/>
          <c:order val="5"/>
          <c:tx>
            <c:strRef>
              <c:f>CAPM!$G$1</c:f>
              <c:strCache>
                <c:ptCount val="1"/>
                <c:pt idx="0">
                  <c:v>AMC</c:v>
                </c:pt>
              </c:strCache>
            </c:strRef>
          </c:tx>
          <c:spPr>
            <a:solidFill>
              <a:schemeClr val="accent6"/>
            </a:solidFill>
            <a:ln>
              <a:noFill/>
            </a:ln>
            <a:effectLst/>
          </c:spPr>
          <c:invertIfNegative val="0"/>
          <c:val>
            <c:numRef>
              <c:f>CAPM!$G$6</c:f>
              <c:numCache>
                <c:formatCode>General</c:formatCode>
                <c:ptCount val="1"/>
                <c:pt idx="0">
                  <c:v>2.23</c:v>
                </c:pt>
              </c:numCache>
            </c:numRef>
          </c:val>
          <c:extLst>
            <c:ext xmlns:c16="http://schemas.microsoft.com/office/drawing/2014/chart" uri="{C3380CC4-5D6E-409C-BE32-E72D297353CC}">
              <c16:uniqueId val="{00000005-3990-4BDE-B543-2E2609AB78BE}"/>
            </c:ext>
          </c:extLst>
        </c:ser>
        <c:ser>
          <c:idx val="6"/>
          <c:order val="6"/>
          <c:tx>
            <c:strRef>
              <c:f>CAPM!$H$1</c:f>
              <c:strCache>
                <c:ptCount val="1"/>
                <c:pt idx="0">
                  <c:v>AMC*</c:v>
                </c:pt>
              </c:strCache>
            </c:strRef>
          </c:tx>
          <c:spPr>
            <a:solidFill>
              <a:schemeClr val="accent1">
                <a:lumMod val="60000"/>
              </a:schemeClr>
            </a:solidFill>
            <a:ln>
              <a:noFill/>
            </a:ln>
            <a:effectLst/>
          </c:spPr>
          <c:invertIfNegative val="0"/>
          <c:val>
            <c:numRef>
              <c:f>CAPM!$H$6</c:f>
              <c:numCache>
                <c:formatCode>General</c:formatCode>
                <c:ptCount val="1"/>
                <c:pt idx="0">
                  <c:v>-0.64</c:v>
                </c:pt>
              </c:numCache>
            </c:numRef>
          </c:val>
          <c:extLst>
            <c:ext xmlns:c16="http://schemas.microsoft.com/office/drawing/2014/chart" uri="{C3380CC4-5D6E-409C-BE32-E72D297353CC}">
              <c16:uniqueId val="{00000006-3990-4BDE-B543-2E2609AB78BE}"/>
            </c:ext>
          </c:extLst>
        </c:ser>
        <c:ser>
          <c:idx val="7"/>
          <c:order val="7"/>
          <c:tx>
            <c:strRef>
              <c:f>CAPM!$I$1</c:f>
              <c:strCache>
                <c:ptCount val="1"/>
                <c:pt idx="0">
                  <c:v>NOK</c:v>
                </c:pt>
              </c:strCache>
            </c:strRef>
          </c:tx>
          <c:spPr>
            <a:solidFill>
              <a:schemeClr val="accent2">
                <a:lumMod val="60000"/>
              </a:schemeClr>
            </a:solidFill>
            <a:ln>
              <a:noFill/>
            </a:ln>
            <a:effectLst/>
          </c:spPr>
          <c:invertIfNegative val="0"/>
          <c:val>
            <c:numRef>
              <c:f>CAPM!$I$6</c:f>
              <c:numCache>
                <c:formatCode>General</c:formatCode>
                <c:ptCount val="1"/>
                <c:pt idx="0">
                  <c:v>0.28000000000000003</c:v>
                </c:pt>
              </c:numCache>
            </c:numRef>
          </c:val>
          <c:extLst>
            <c:ext xmlns:c16="http://schemas.microsoft.com/office/drawing/2014/chart" uri="{C3380CC4-5D6E-409C-BE32-E72D297353CC}">
              <c16:uniqueId val="{00000007-3990-4BDE-B543-2E2609AB78BE}"/>
            </c:ext>
          </c:extLst>
        </c:ser>
        <c:ser>
          <c:idx val="8"/>
          <c:order val="8"/>
          <c:tx>
            <c:strRef>
              <c:f>CAPM!$J$1</c:f>
              <c:strCache>
                <c:ptCount val="1"/>
                <c:pt idx="0">
                  <c:v>NOK*</c:v>
                </c:pt>
              </c:strCache>
            </c:strRef>
          </c:tx>
          <c:spPr>
            <a:solidFill>
              <a:schemeClr val="accent3">
                <a:lumMod val="60000"/>
              </a:schemeClr>
            </a:solidFill>
            <a:ln>
              <a:noFill/>
            </a:ln>
            <a:effectLst/>
          </c:spPr>
          <c:invertIfNegative val="0"/>
          <c:val>
            <c:numRef>
              <c:f>CAPM!$J$6</c:f>
              <c:numCache>
                <c:formatCode>General</c:formatCode>
                <c:ptCount val="1"/>
                <c:pt idx="0">
                  <c:v>-2.5999999999999999E-3</c:v>
                </c:pt>
              </c:numCache>
            </c:numRef>
          </c:val>
          <c:extLst>
            <c:ext xmlns:c16="http://schemas.microsoft.com/office/drawing/2014/chart" uri="{C3380CC4-5D6E-409C-BE32-E72D297353CC}">
              <c16:uniqueId val="{00000008-3990-4BDE-B543-2E2609AB78BE}"/>
            </c:ext>
          </c:extLst>
        </c:ser>
        <c:dLbls>
          <c:showLegendKey val="0"/>
          <c:showVal val="0"/>
          <c:showCatName val="0"/>
          <c:showSerName val="0"/>
          <c:showPercent val="0"/>
          <c:showBubbleSize val="0"/>
        </c:dLbls>
        <c:gapWidth val="150"/>
        <c:axId val="1248202224"/>
        <c:axId val="1248206704"/>
      </c:barChart>
      <c:catAx>
        <c:axId val="124820222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248206704"/>
        <c:crosses val="autoZero"/>
        <c:auto val="1"/>
        <c:lblAlgn val="ctr"/>
        <c:lblOffset val="100"/>
        <c:tickMarkSkip val="1"/>
        <c:noMultiLvlLbl val="0"/>
      </c:catAx>
      <c:valAx>
        <c:axId val="1248206704"/>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1248202224"/>
        <c:crosses val="autoZero"/>
        <c:crossBetween val="between"/>
      </c:valAx>
      <c:spPr>
        <a:noFill/>
        <a:ln>
          <a:solidFill>
            <a:schemeClr val="tx1"/>
          </a:solidFill>
        </a:ln>
        <a:effectLst/>
      </c:spPr>
    </c:plotArea>
    <c:legend>
      <c:legendPos val="r"/>
      <c:layout>
        <c:manualLayout>
          <c:xMode val="edge"/>
          <c:yMode val="edge"/>
          <c:x val="0.81782804310676116"/>
          <c:y val="0.16515048440636096"/>
          <c:w val="0.18217195689323881"/>
          <c:h val="0.7635511553702846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b="1"/>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60" b="1" i="0" u="none" strike="noStrike" kern="1200" spc="0" baseline="0">
                <a:solidFill>
                  <a:schemeClr val="tx1">
                    <a:lumMod val="65000"/>
                    <a:lumOff val="35000"/>
                  </a:schemeClr>
                </a:solidFill>
                <a:latin typeface="+mn-lt"/>
                <a:ea typeface="+mn-ea"/>
                <a:cs typeface="+mn-cs"/>
              </a:defRPr>
            </a:pPr>
            <a:r>
              <a:rPr lang="en-US"/>
              <a:t>VOLATILITY</a:t>
            </a:r>
          </a:p>
        </c:rich>
      </c:tx>
      <c:layout>
        <c:manualLayout>
          <c:xMode val="edge"/>
          <c:yMode val="edge"/>
          <c:x val="0.46422900262467193"/>
          <c:y val="3.2520325203252036E-2"/>
        </c:manualLayout>
      </c:layout>
      <c:overlay val="0"/>
      <c:spPr>
        <a:noFill/>
        <a:ln>
          <a:noFill/>
        </a:ln>
        <a:effectLst/>
      </c:spPr>
      <c:txPr>
        <a:bodyPr rot="0" spcFirstLastPara="1" vertOverflow="ellipsis" vert="horz" wrap="square" anchor="ctr" anchorCtr="1"/>
        <a:lstStyle/>
        <a:p>
          <a:pPr>
            <a:defRPr sz="126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8872703412073498E-2"/>
          <c:y val="0.1303480278422274"/>
          <c:w val="0.73759448818897633"/>
          <c:h val="0.77684454756380505"/>
        </c:manualLayout>
      </c:layout>
      <c:barChart>
        <c:barDir val="col"/>
        <c:grouping val="clustered"/>
        <c:varyColors val="0"/>
        <c:ser>
          <c:idx val="0"/>
          <c:order val="0"/>
          <c:tx>
            <c:strRef>
              <c:f>CAPM!$C$1</c:f>
              <c:strCache>
                <c:ptCount val="1"/>
                <c:pt idx="0">
                  <c:v>SPY</c:v>
                </c:pt>
              </c:strCache>
            </c:strRef>
          </c:tx>
          <c:spPr>
            <a:solidFill>
              <a:schemeClr val="accent1"/>
            </a:solidFill>
            <a:ln>
              <a:noFill/>
            </a:ln>
            <a:effectLst/>
          </c:spPr>
          <c:invertIfNegative val="0"/>
          <c:val>
            <c:numRef>
              <c:f>CAPM!$C$5</c:f>
              <c:numCache>
                <c:formatCode>General</c:formatCode>
                <c:ptCount val="1"/>
                <c:pt idx="0">
                  <c:v>0.14599999999999999</c:v>
                </c:pt>
              </c:numCache>
            </c:numRef>
          </c:val>
          <c:extLst>
            <c:ext xmlns:c16="http://schemas.microsoft.com/office/drawing/2014/chart" uri="{C3380CC4-5D6E-409C-BE32-E72D297353CC}">
              <c16:uniqueId val="{00000000-4B98-4ED7-93B4-DAB2CD86CF7F}"/>
            </c:ext>
          </c:extLst>
        </c:ser>
        <c:ser>
          <c:idx val="1"/>
          <c:order val="1"/>
          <c:tx>
            <c:strRef>
              <c:f>CAPM!$B$1</c:f>
              <c:strCache>
                <c:ptCount val="1"/>
                <c:pt idx="0">
                  <c:v>TSLA</c:v>
                </c:pt>
              </c:strCache>
            </c:strRef>
          </c:tx>
          <c:spPr>
            <a:solidFill>
              <a:schemeClr val="accent2"/>
            </a:solidFill>
            <a:ln>
              <a:noFill/>
            </a:ln>
            <a:effectLst/>
          </c:spPr>
          <c:invertIfNegative val="0"/>
          <c:val>
            <c:numRef>
              <c:f>CAPM!$B$5</c:f>
              <c:numCache>
                <c:formatCode>General</c:formatCode>
                <c:ptCount val="1"/>
                <c:pt idx="0">
                  <c:v>0.66</c:v>
                </c:pt>
              </c:numCache>
            </c:numRef>
          </c:val>
          <c:extLst>
            <c:ext xmlns:c16="http://schemas.microsoft.com/office/drawing/2014/chart" uri="{C3380CC4-5D6E-409C-BE32-E72D297353CC}">
              <c16:uniqueId val="{00000001-4B98-4ED7-93B4-DAB2CD86CF7F}"/>
            </c:ext>
          </c:extLst>
        </c:ser>
        <c:ser>
          <c:idx val="2"/>
          <c:order val="2"/>
          <c:tx>
            <c:strRef>
              <c:f>CAPM!$D$1</c:f>
              <c:strCache>
                <c:ptCount val="1"/>
                <c:pt idx="0">
                  <c:v>ETH-USD</c:v>
                </c:pt>
              </c:strCache>
            </c:strRef>
          </c:tx>
          <c:spPr>
            <a:solidFill>
              <a:schemeClr val="accent3"/>
            </a:solidFill>
            <a:ln>
              <a:noFill/>
            </a:ln>
            <a:effectLst/>
          </c:spPr>
          <c:invertIfNegative val="0"/>
          <c:val>
            <c:numRef>
              <c:f>CAPM!$D$5</c:f>
              <c:numCache>
                <c:formatCode>General</c:formatCode>
                <c:ptCount val="1"/>
                <c:pt idx="0">
                  <c:v>1.694</c:v>
                </c:pt>
              </c:numCache>
            </c:numRef>
          </c:val>
          <c:extLst>
            <c:ext xmlns:c16="http://schemas.microsoft.com/office/drawing/2014/chart" uri="{C3380CC4-5D6E-409C-BE32-E72D297353CC}">
              <c16:uniqueId val="{00000002-4B98-4ED7-93B4-DAB2CD86CF7F}"/>
            </c:ext>
          </c:extLst>
        </c:ser>
        <c:ser>
          <c:idx val="3"/>
          <c:order val="3"/>
          <c:tx>
            <c:strRef>
              <c:f>CAPM!$E$1</c:f>
              <c:strCache>
                <c:ptCount val="1"/>
                <c:pt idx="0">
                  <c:v>GME</c:v>
                </c:pt>
              </c:strCache>
            </c:strRef>
          </c:tx>
          <c:spPr>
            <a:solidFill>
              <a:schemeClr val="accent4"/>
            </a:solidFill>
            <a:ln>
              <a:noFill/>
            </a:ln>
            <a:effectLst/>
          </c:spPr>
          <c:invertIfNegative val="0"/>
          <c:val>
            <c:numRef>
              <c:f>CAPM!$E$5</c:f>
              <c:numCache>
                <c:formatCode>General</c:formatCode>
                <c:ptCount val="1"/>
                <c:pt idx="0">
                  <c:v>7.31</c:v>
                </c:pt>
              </c:numCache>
            </c:numRef>
          </c:val>
          <c:extLst>
            <c:ext xmlns:c16="http://schemas.microsoft.com/office/drawing/2014/chart" uri="{C3380CC4-5D6E-409C-BE32-E72D297353CC}">
              <c16:uniqueId val="{00000003-4B98-4ED7-93B4-DAB2CD86CF7F}"/>
            </c:ext>
          </c:extLst>
        </c:ser>
        <c:ser>
          <c:idx val="4"/>
          <c:order val="4"/>
          <c:tx>
            <c:strRef>
              <c:f>CAPM!$F$1</c:f>
              <c:strCache>
                <c:ptCount val="1"/>
                <c:pt idx="0">
                  <c:v>GME*</c:v>
                </c:pt>
              </c:strCache>
            </c:strRef>
          </c:tx>
          <c:spPr>
            <a:solidFill>
              <a:schemeClr val="accent5"/>
            </a:solidFill>
            <a:ln>
              <a:noFill/>
            </a:ln>
            <a:effectLst/>
          </c:spPr>
          <c:invertIfNegative val="0"/>
          <c:val>
            <c:numRef>
              <c:f>CAPM!$F$5</c:f>
              <c:numCache>
                <c:formatCode>General</c:formatCode>
                <c:ptCount val="1"/>
                <c:pt idx="0">
                  <c:v>0.7</c:v>
                </c:pt>
              </c:numCache>
            </c:numRef>
          </c:val>
          <c:extLst>
            <c:ext xmlns:c16="http://schemas.microsoft.com/office/drawing/2014/chart" uri="{C3380CC4-5D6E-409C-BE32-E72D297353CC}">
              <c16:uniqueId val="{00000004-4B98-4ED7-93B4-DAB2CD86CF7F}"/>
            </c:ext>
          </c:extLst>
        </c:ser>
        <c:ser>
          <c:idx val="5"/>
          <c:order val="5"/>
          <c:tx>
            <c:strRef>
              <c:f>CAPM!$G$1</c:f>
              <c:strCache>
                <c:ptCount val="1"/>
                <c:pt idx="0">
                  <c:v>AMC</c:v>
                </c:pt>
              </c:strCache>
            </c:strRef>
          </c:tx>
          <c:spPr>
            <a:solidFill>
              <a:schemeClr val="accent6"/>
            </a:solidFill>
            <a:ln>
              <a:noFill/>
            </a:ln>
            <a:effectLst/>
          </c:spPr>
          <c:invertIfNegative val="0"/>
          <c:val>
            <c:numRef>
              <c:f>CAPM!$G$5</c:f>
              <c:numCache>
                <c:formatCode>General</c:formatCode>
                <c:ptCount val="1"/>
                <c:pt idx="0">
                  <c:v>2.48</c:v>
                </c:pt>
              </c:numCache>
            </c:numRef>
          </c:val>
          <c:extLst>
            <c:ext xmlns:c16="http://schemas.microsoft.com/office/drawing/2014/chart" uri="{C3380CC4-5D6E-409C-BE32-E72D297353CC}">
              <c16:uniqueId val="{00000005-4B98-4ED7-93B4-DAB2CD86CF7F}"/>
            </c:ext>
          </c:extLst>
        </c:ser>
        <c:ser>
          <c:idx val="6"/>
          <c:order val="6"/>
          <c:tx>
            <c:strRef>
              <c:f>CAPM!$H$1</c:f>
              <c:strCache>
                <c:ptCount val="1"/>
                <c:pt idx="0">
                  <c:v>AMC*</c:v>
                </c:pt>
              </c:strCache>
            </c:strRef>
          </c:tx>
          <c:spPr>
            <a:solidFill>
              <a:schemeClr val="accent1">
                <a:lumMod val="60000"/>
              </a:schemeClr>
            </a:solidFill>
            <a:ln>
              <a:noFill/>
            </a:ln>
            <a:effectLst/>
          </c:spPr>
          <c:invertIfNegative val="0"/>
          <c:val>
            <c:numRef>
              <c:f>CAPM!$H$5</c:f>
              <c:numCache>
                <c:formatCode>General</c:formatCode>
                <c:ptCount val="1"/>
                <c:pt idx="0">
                  <c:v>0.77</c:v>
                </c:pt>
              </c:numCache>
            </c:numRef>
          </c:val>
          <c:extLst>
            <c:ext xmlns:c16="http://schemas.microsoft.com/office/drawing/2014/chart" uri="{C3380CC4-5D6E-409C-BE32-E72D297353CC}">
              <c16:uniqueId val="{00000006-4B98-4ED7-93B4-DAB2CD86CF7F}"/>
            </c:ext>
          </c:extLst>
        </c:ser>
        <c:ser>
          <c:idx val="7"/>
          <c:order val="7"/>
          <c:tx>
            <c:strRef>
              <c:f>CAPM!$I$1</c:f>
              <c:strCache>
                <c:ptCount val="1"/>
                <c:pt idx="0">
                  <c:v>NOK</c:v>
                </c:pt>
              </c:strCache>
            </c:strRef>
          </c:tx>
          <c:spPr>
            <a:solidFill>
              <a:schemeClr val="accent2">
                <a:lumMod val="60000"/>
              </a:schemeClr>
            </a:solidFill>
            <a:ln>
              <a:noFill/>
            </a:ln>
            <a:effectLst/>
          </c:spPr>
          <c:invertIfNegative val="0"/>
          <c:val>
            <c:numRef>
              <c:f>CAPM!$I$5</c:f>
              <c:numCache>
                <c:formatCode>General</c:formatCode>
                <c:ptCount val="1"/>
                <c:pt idx="0">
                  <c:v>0.35</c:v>
                </c:pt>
              </c:numCache>
            </c:numRef>
          </c:val>
          <c:extLst>
            <c:ext xmlns:c16="http://schemas.microsoft.com/office/drawing/2014/chart" uri="{C3380CC4-5D6E-409C-BE32-E72D297353CC}">
              <c16:uniqueId val="{00000007-4B98-4ED7-93B4-DAB2CD86CF7F}"/>
            </c:ext>
          </c:extLst>
        </c:ser>
        <c:ser>
          <c:idx val="8"/>
          <c:order val="8"/>
          <c:tx>
            <c:strRef>
              <c:f>CAPM!$J$1</c:f>
              <c:strCache>
                <c:ptCount val="1"/>
                <c:pt idx="0">
                  <c:v>NOK*</c:v>
                </c:pt>
              </c:strCache>
            </c:strRef>
          </c:tx>
          <c:spPr>
            <a:solidFill>
              <a:schemeClr val="accent3">
                <a:lumMod val="60000"/>
              </a:schemeClr>
            </a:solidFill>
            <a:ln>
              <a:noFill/>
            </a:ln>
            <a:effectLst/>
          </c:spPr>
          <c:invertIfNegative val="0"/>
          <c:val>
            <c:numRef>
              <c:f>CAPM!$J$5</c:f>
              <c:numCache>
                <c:formatCode>General</c:formatCode>
                <c:ptCount val="1"/>
                <c:pt idx="0">
                  <c:v>0.34</c:v>
                </c:pt>
              </c:numCache>
            </c:numRef>
          </c:val>
          <c:extLst>
            <c:ext xmlns:c16="http://schemas.microsoft.com/office/drawing/2014/chart" uri="{C3380CC4-5D6E-409C-BE32-E72D297353CC}">
              <c16:uniqueId val="{00000008-4B98-4ED7-93B4-DAB2CD86CF7F}"/>
            </c:ext>
          </c:extLst>
        </c:ser>
        <c:dLbls>
          <c:showLegendKey val="0"/>
          <c:showVal val="0"/>
          <c:showCatName val="0"/>
          <c:showSerName val="0"/>
          <c:showPercent val="0"/>
          <c:showBubbleSize val="0"/>
        </c:dLbls>
        <c:gapWidth val="150"/>
        <c:axId val="1248202224"/>
        <c:axId val="1248206704"/>
      </c:barChart>
      <c:catAx>
        <c:axId val="124820222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248206704"/>
        <c:crosses val="autoZero"/>
        <c:auto val="1"/>
        <c:lblAlgn val="ctr"/>
        <c:lblOffset val="100"/>
        <c:tickMarkSkip val="1"/>
        <c:noMultiLvlLbl val="0"/>
      </c:catAx>
      <c:valAx>
        <c:axId val="124820670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1248202224"/>
        <c:crosses val="autoZero"/>
        <c:crossBetween val="between"/>
      </c:valAx>
      <c:spPr>
        <a:noFill/>
        <a:ln>
          <a:solidFill>
            <a:schemeClr val="tx1"/>
          </a:solidFill>
        </a:ln>
        <a:effectLst/>
      </c:spPr>
    </c:plotArea>
    <c:legend>
      <c:legendPos val="r"/>
      <c:layout>
        <c:manualLayout>
          <c:xMode val="edge"/>
          <c:yMode val="edge"/>
          <c:x val="0.81782804310676116"/>
          <c:y val="0.16515048440636096"/>
          <c:w val="0.18217195689323881"/>
          <c:h val="0.7635511553702846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b="1"/>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60" b="1" i="0" u="none" strike="noStrike" kern="1200" spc="0" baseline="0">
                <a:solidFill>
                  <a:schemeClr val="tx1">
                    <a:lumMod val="65000"/>
                    <a:lumOff val="35000"/>
                  </a:schemeClr>
                </a:solidFill>
                <a:latin typeface="+mn-lt"/>
                <a:ea typeface="+mn-ea"/>
                <a:cs typeface="+mn-cs"/>
              </a:defRPr>
            </a:pPr>
            <a:r>
              <a:rPr lang="en-US"/>
              <a:t>R^2</a:t>
            </a:r>
          </a:p>
        </c:rich>
      </c:tx>
      <c:overlay val="0"/>
      <c:spPr>
        <a:noFill/>
        <a:ln>
          <a:noFill/>
        </a:ln>
        <a:effectLst/>
      </c:spPr>
      <c:txPr>
        <a:bodyPr rot="0" spcFirstLastPara="1" vertOverflow="ellipsis" vert="horz" wrap="square" anchor="ctr" anchorCtr="1"/>
        <a:lstStyle/>
        <a:p>
          <a:pPr>
            <a:defRPr sz="126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8872703412073498E-2"/>
          <c:y val="0.1303480278422274"/>
          <c:w val="0.73759448818897633"/>
          <c:h val="0.77684454756380505"/>
        </c:manualLayout>
      </c:layout>
      <c:barChart>
        <c:barDir val="col"/>
        <c:grouping val="clustered"/>
        <c:varyColors val="0"/>
        <c:ser>
          <c:idx val="0"/>
          <c:order val="0"/>
          <c:tx>
            <c:strRef>
              <c:f>CAPM!$C$1</c:f>
              <c:strCache>
                <c:ptCount val="1"/>
                <c:pt idx="0">
                  <c:v>SPY</c:v>
                </c:pt>
              </c:strCache>
            </c:strRef>
          </c:tx>
          <c:spPr>
            <a:solidFill>
              <a:schemeClr val="accent1"/>
            </a:solidFill>
            <a:ln>
              <a:noFill/>
            </a:ln>
            <a:effectLst/>
          </c:spPr>
          <c:invertIfNegative val="0"/>
          <c:val>
            <c:numRef>
              <c:f>CAPM!$C$4</c:f>
              <c:numCache>
                <c:formatCode>General</c:formatCode>
                <c:ptCount val="1"/>
                <c:pt idx="0">
                  <c:v>0.999</c:v>
                </c:pt>
              </c:numCache>
            </c:numRef>
          </c:val>
          <c:extLst>
            <c:ext xmlns:c16="http://schemas.microsoft.com/office/drawing/2014/chart" uri="{C3380CC4-5D6E-409C-BE32-E72D297353CC}">
              <c16:uniqueId val="{00000000-0013-4F89-BE42-694AD8E3DEEB}"/>
            </c:ext>
          </c:extLst>
        </c:ser>
        <c:ser>
          <c:idx val="1"/>
          <c:order val="1"/>
          <c:tx>
            <c:strRef>
              <c:f>CAPM!$B$1</c:f>
              <c:strCache>
                <c:ptCount val="1"/>
                <c:pt idx="0">
                  <c:v>TSLA</c:v>
                </c:pt>
              </c:strCache>
            </c:strRef>
          </c:tx>
          <c:spPr>
            <a:solidFill>
              <a:schemeClr val="accent2"/>
            </a:solidFill>
            <a:ln>
              <a:noFill/>
            </a:ln>
            <a:effectLst/>
          </c:spPr>
          <c:invertIfNegative val="0"/>
          <c:val>
            <c:numRef>
              <c:f>CAPM!$B$4</c:f>
              <c:numCache>
                <c:formatCode>General</c:formatCode>
                <c:ptCount val="1"/>
                <c:pt idx="0">
                  <c:v>0.2</c:v>
                </c:pt>
              </c:numCache>
            </c:numRef>
          </c:val>
          <c:extLst>
            <c:ext xmlns:c16="http://schemas.microsoft.com/office/drawing/2014/chart" uri="{C3380CC4-5D6E-409C-BE32-E72D297353CC}">
              <c16:uniqueId val="{00000001-0013-4F89-BE42-694AD8E3DEEB}"/>
            </c:ext>
          </c:extLst>
        </c:ser>
        <c:ser>
          <c:idx val="2"/>
          <c:order val="2"/>
          <c:tx>
            <c:strRef>
              <c:f>CAPM!$D$1</c:f>
              <c:strCache>
                <c:ptCount val="1"/>
                <c:pt idx="0">
                  <c:v>ETH-USD</c:v>
                </c:pt>
              </c:strCache>
            </c:strRef>
          </c:tx>
          <c:spPr>
            <a:solidFill>
              <a:schemeClr val="accent3"/>
            </a:solidFill>
            <a:ln>
              <a:noFill/>
            </a:ln>
            <a:effectLst/>
          </c:spPr>
          <c:invertIfNegative val="0"/>
          <c:val>
            <c:numRef>
              <c:f>CAPM!$D$4</c:f>
              <c:numCache>
                <c:formatCode>General</c:formatCode>
                <c:ptCount val="1"/>
                <c:pt idx="0">
                  <c:v>1.9E-3</c:v>
                </c:pt>
              </c:numCache>
            </c:numRef>
          </c:val>
          <c:extLst>
            <c:ext xmlns:c16="http://schemas.microsoft.com/office/drawing/2014/chart" uri="{C3380CC4-5D6E-409C-BE32-E72D297353CC}">
              <c16:uniqueId val="{00000002-0013-4F89-BE42-694AD8E3DEEB}"/>
            </c:ext>
          </c:extLst>
        </c:ser>
        <c:ser>
          <c:idx val="3"/>
          <c:order val="3"/>
          <c:tx>
            <c:strRef>
              <c:f>CAPM!$E$1</c:f>
              <c:strCache>
                <c:ptCount val="1"/>
                <c:pt idx="0">
                  <c:v>GME</c:v>
                </c:pt>
              </c:strCache>
            </c:strRef>
          </c:tx>
          <c:spPr>
            <a:solidFill>
              <a:schemeClr val="accent4"/>
            </a:solidFill>
            <a:ln>
              <a:noFill/>
            </a:ln>
            <a:effectLst/>
          </c:spPr>
          <c:invertIfNegative val="0"/>
          <c:val>
            <c:numRef>
              <c:f>CAPM!$E$4</c:f>
              <c:numCache>
                <c:formatCode>General</c:formatCode>
                <c:ptCount val="1"/>
                <c:pt idx="0">
                  <c:v>1.4E-3</c:v>
                </c:pt>
              </c:numCache>
            </c:numRef>
          </c:val>
          <c:extLst>
            <c:ext xmlns:c16="http://schemas.microsoft.com/office/drawing/2014/chart" uri="{C3380CC4-5D6E-409C-BE32-E72D297353CC}">
              <c16:uniqueId val="{00000003-0013-4F89-BE42-694AD8E3DEEB}"/>
            </c:ext>
          </c:extLst>
        </c:ser>
        <c:ser>
          <c:idx val="4"/>
          <c:order val="4"/>
          <c:tx>
            <c:strRef>
              <c:f>CAPM!$F$1</c:f>
              <c:strCache>
                <c:ptCount val="1"/>
                <c:pt idx="0">
                  <c:v>GME*</c:v>
                </c:pt>
              </c:strCache>
            </c:strRef>
          </c:tx>
          <c:spPr>
            <a:solidFill>
              <a:schemeClr val="accent5"/>
            </a:solidFill>
            <a:ln>
              <a:noFill/>
            </a:ln>
            <a:effectLst/>
          </c:spPr>
          <c:invertIfNegative val="0"/>
          <c:val>
            <c:numRef>
              <c:f>CAPM!$F$4</c:f>
              <c:numCache>
                <c:formatCode>General</c:formatCode>
                <c:ptCount val="1"/>
                <c:pt idx="0">
                  <c:v>9.8000000000000004E-2</c:v>
                </c:pt>
              </c:numCache>
            </c:numRef>
          </c:val>
          <c:extLst>
            <c:ext xmlns:c16="http://schemas.microsoft.com/office/drawing/2014/chart" uri="{C3380CC4-5D6E-409C-BE32-E72D297353CC}">
              <c16:uniqueId val="{00000004-0013-4F89-BE42-694AD8E3DEEB}"/>
            </c:ext>
          </c:extLst>
        </c:ser>
        <c:ser>
          <c:idx val="5"/>
          <c:order val="5"/>
          <c:tx>
            <c:strRef>
              <c:f>CAPM!$G$1</c:f>
              <c:strCache>
                <c:ptCount val="1"/>
                <c:pt idx="0">
                  <c:v>AMC</c:v>
                </c:pt>
              </c:strCache>
            </c:strRef>
          </c:tx>
          <c:spPr>
            <a:solidFill>
              <a:schemeClr val="accent6"/>
            </a:solidFill>
            <a:ln>
              <a:noFill/>
            </a:ln>
            <a:effectLst/>
          </c:spPr>
          <c:invertIfNegative val="0"/>
          <c:val>
            <c:numRef>
              <c:f>CAPM!$G$4</c:f>
              <c:numCache>
                <c:formatCode>General</c:formatCode>
                <c:ptCount val="1"/>
                <c:pt idx="0">
                  <c:v>7.0000000000000007E-2</c:v>
                </c:pt>
              </c:numCache>
            </c:numRef>
          </c:val>
          <c:extLst>
            <c:ext xmlns:c16="http://schemas.microsoft.com/office/drawing/2014/chart" uri="{C3380CC4-5D6E-409C-BE32-E72D297353CC}">
              <c16:uniqueId val="{00000005-0013-4F89-BE42-694AD8E3DEEB}"/>
            </c:ext>
          </c:extLst>
        </c:ser>
        <c:ser>
          <c:idx val="6"/>
          <c:order val="6"/>
          <c:tx>
            <c:strRef>
              <c:f>CAPM!$H$1</c:f>
              <c:strCache>
                <c:ptCount val="1"/>
                <c:pt idx="0">
                  <c:v>AMC*</c:v>
                </c:pt>
              </c:strCache>
            </c:strRef>
          </c:tx>
          <c:spPr>
            <a:solidFill>
              <a:schemeClr val="accent1">
                <a:lumMod val="60000"/>
              </a:schemeClr>
            </a:solidFill>
            <a:ln>
              <a:noFill/>
            </a:ln>
            <a:effectLst/>
          </c:spPr>
          <c:invertIfNegative val="0"/>
          <c:val>
            <c:numRef>
              <c:f>CAPM!$H$4</c:f>
              <c:numCache>
                <c:formatCode>General</c:formatCode>
                <c:ptCount val="1"/>
                <c:pt idx="0">
                  <c:v>0.24</c:v>
                </c:pt>
              </c:numCache>
            </c:numRef>
          </c:val>
          <c:extLst>
            <c:ext xmlns:c16="http://schemas.microsoft.com/office/drawing/2014/chart" uri="{C3380CC4-5D6E-409C-BE32-E72D297353CC}">
              <c16:uniqueId val="{00000006-0013-4F89-BE42-694AD8E3DEEB}"/>
            </c:ext>
          </c:extLst>
        </c:ser>
        <c:ser>
          <c:idx val="7"/>
          <c:order val="7"/>
          <c:tx>
            <c:strRef>
              <c:f>CAPM!$I$1</c:f>
              <c:strCache>
                <c:ptCount val="1"/>
                <c:pt idx="0">
                  <c:v>NOK</c:v>
                </c:pt>
              </c:strCache>
            </c:strRef>
          </c:tx>
          <c:spPr>
            <a:solidFill>
              <a:schemeClr val="accent2">
                <a:lumMod val="60000"/>
              </a:schemeClr>
            </a:solidFill>
            <a:ln>
              <a:noFill/>
            </a:ln>
            <a:effectLst/>
          </c:spPr>
          <c:invertIfNegative val="0"/>
          <c:val>
            <c:numRef>
              <c:f>CAPM!$I$4</c:f>
              <c:numCache>
                <c:formatCode>General</c:formatCode>
                <c:ptCount val="1"/>
                <c:pt idx="0">
                  <c:v>0.1</c:v>
                </c:pt>
              </c:numCache>
            </c:numRef>
          </c:val>
          <c:extLst>
            <c:ext xmlns:c16="http://schemas.microsoft.com/office/drawing/2014/chart" uri="{C3380CC4-5D6E-409C-BE32-E72D297353CC}">
              <c16:uniqueId val="{00000007-0013-4F89-BE42-694AD8E3DEEB}"/>
            </c:ext>
          </c:extLst>
        </c:ser>
        <c:ser>
          <c:idx val="8"/>
          <c:order val="8"/>
          <c:tx>
            <c:strRef>
              <c:f>CAPM!$J$1</c:f>
              <c:strCache>
                <c:ptCount val="1"/>
                <c:pt idx="0">
                  <c:v>NOK*</c:v>
                </c:pt>
              </c:strCache>
            </c:strRef>
          </c:tx>
          <c:spPr>
            <a:solidFill>
              <a:schemeClr val="accent3">
                <a:lumMod val="60000"/>
              </a:schemeClr>
            </a:solidFill>
            <a:ln>
              <a:noFill/>
            </a:ln>
            <a:effectLst/>
          </c:spPr>
          <c:invertIfNegative val="0"/>
          <c:val>
            <c:numRef>
              <c:f>CAPM!$J$4</c:f>
              <c:numCache>
                <c:formatCode>General</c:formatCode>
                <c:ptCount val="1"/>
                <c:pt idx="0">
                  <c:v>0.13</c:v>
                </c:pt>
              </c:numCache>
            </c:numRef>
          </c:val>
          <c:extLst>
            <c:ext xmlns:c16="http://schemas.microsoft.com/office/drawing/2014/chart" uri="{C3380CC4-5D6E-409C-BE32-E72D297353CC}">
              <c16:uniqueId val="{00000008-0013-4F89-BE42-694AD8E3DEEB}"/>
            </c:ext>
          </c:extLst>
        </c:ser>
        <c:dLbls>
          <c:showLegendKey val="0"/>
          <c:showVal val="0"/>
          <c:showCatName val="0"/>
          <c:showSerName val="0"/>
          <c:showPercent val="0"/>
          <c:showBubbleSize val="0"/>
        </c:dLbls>
        <c:gapWidth val="150"/>
        <c:axId val="1248202224"/>
        <c:axId val="1248206704"/>
      </c:barChart>
      <c:catAx>
        <c:axId val="124820222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248206704"/>
        <c:crosses val="autoZero"/>
        <c:auto val="1"/>
        <c:lblAlgn val="ctr"/>
        <c:lblOffset val="100"/>
        <c:tickMarkSkip val="1"/>
        <c:noMultiLvlLbl val="0"/>
      </c:catAx>
      <c:valAx>
        <c:axId val="124820670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1248202224"/>
        <c:crosses val="autoZero"/>
        <c:crossBetween val="between"/>
      </c:valAx>
      <c:spPr>
        <a:noFill/>
        <a:ln>
          <a:solidFill>
            <a:schemeClr val="tx1"/>
          </a:solidFill>
        </a:ln>
        <a:effectLst/>
      </c:spPr>
    </c:plotArea>
    <c:legend>
      <c:legendPos val="r"/>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b="1"/>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a:t>Prior to Surge</a:t>
            </a:r>
          </a:p>
        </c:rich>
      </c:tx>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endParaRPr lang="en-US"/>
        </a:p>
      </c:txPr>
    </c:title>
    <c:autoTitleDeleted val="0"/>
    <c:plotArea>
      <c:layout/>
      <c:barChart>
        <c:barDir val="col"/>
        <c:grouping val="clustered"/>
        <c:varyColors val="0"/>
        <c:ser>
          <c:idx val="0"/>
          <c:order val="0"/>
          <c:tx>
            <c:strRef>
              <c:f>MPT!$A$4</c:f>
              <c:strCache>
                <c:ptCount val="1"/>
                <c:pt idx="0">
                  <c:v>Expected return (%) (max sharpe)</c:v>
                </c:pt>
              </c:strCache>
            </c:strRef>
          </c:tx>
          <c:spPr>
            <a:solidFill>
              <a:schemeClr val="accent1"/>
            </a:solidFill>
            <a:ln>
              <a:noFill/>
            </a:ln>
            <a:effectLst/>
          </c:spPr>
          <c:invertIfNegative val="0"/>
          <c:val>
            <c:numRef>
              <c:f>MPT!$U$4</c:f>
              <c:numCache>
                <c:formatCode>General</c:formatCode>
                <c:ptCount val="1"/>
                <c:pt idx="0">
                  <c:v>62</c:v>
                </c:pt>
              </c:numCache>
            </c:numRef>
          </c:val>
          <c:extLst>
            <c:ext xmlns:c16="http://schemas.microsoft.com/office/drawing/2014/chart" uri="{C3380CC4-5D6E-409C-BE32-E72D297353CC}">
              <c16:uniqueId val="{00000000-76CD-4317-A200-F9BF17790A96}"/>
            </c:ext>
          </c:extLst>
        </c:ser>
        <c:ser>
          <c:idx val="1"/>
          <c:order val="1"/>
          <c:tx>
            <c:strRef>
              <c:f>MPT!$A$5</c:f>
              <c:strCache>
                <c:ptCount val="1"/>
                <c:pt idx="0">
                  <c:v>Volatility (%) (max sharpe)</c:v>
                </c:pt>
              </c:strCache>
            </c:strRef>
          </c:tx>
          <c:spPr>
            <a:solidFill>
              <a:schemeClr val="accent2"/>
            </a:solidFill>
            <a:ln>
              <a:noFill/>
            </a:ln>
            <a:effectLst/>
          </c:spPr>
          <c:invertIfNegative val="0"/>
          <c:val>
            <c:numRef>
              <c:f>MPT!$U$5</c:f>
              <c:numCache>
                <c:formatCode>General</c:formatCode>
                <c:ptCount val="1"/>
                <c:pt idx="0">
                  <c:v>58</c:v>
                </c:pt>
              </c:numCache>
            </c:numRef>
          </c:val>
          <c:extLst>
            <c:ext xmlns:c16="http://schemas.microsoft.com/office/drawing/2014/chart" uri="{C3380CC4-5D6E-409C-BE32-E72D297353CC}">
              <c16:uniqueId val="{00000001-76CD-4317-A200-F9BF17790A96}"/>
            </c:ext>
          </c:extLst>
        </c:ser>
        <c:ser>
          <c:idx val="2"/>
          <c:order val="2"/>
          <c:tx>
            <c:v>Expected return (%) min variance</c:v>
          </c:tx>
          <c:spPr>
            <a:solidFill>
              <a:schemeClr val="accent1">
                <a:lumMod val="60000"/>
                <a:lumOff val="40000"/>
              </a:schemeClr>
            </a:solidFill>
            <a:ln>
              <a:noFill/>
            </a:ln>
            <a:effectLst/>
          </c:spPr>
          <c:invertIfNegative val="0"/>
          <c:val>
            <c:numRef>
              <c:f>MPT!$AA$4</c:f>
              <c:numCache>
                <c:formatCode>General</c:formatCode>
                <c:ptCount val="1"/>
                <c:pt idx="0">
                  <c:v>4</c:v>
                </c:pt>
              </c:numCache>
            </c:numRef>
          </c:val>
          <c:extLst>
            <c:ext xmlns:c16="http://schemas.microsoft.com/office/drawing/2014/chart" uri="{C3380CC4-5D6E-409C-BE32-E72D297353CC}">
              <c16:uniqueId val="{00000002-76CD-4317-A200-F9BF17790A96}"/>
            </c:ext>
          </c:extLst>
        </c:ser>
        <c:ser>
          <c:idx val="3"/>
          <c:order val="3"/>
          <c:tx>
            <c:v>volatility(%) min variance</c:v>
          </c:tx>
          <c:spPr>
            <a:solidFill>
              <a:schemeClr val="accent2">
                <a:lumMod val="60000"/>
                <a:lumOff val="40000"/>
              </a:schemeClr>
            </a:solidFill>
            <a:ln>
              <a:noFill/>
            </a:ln>
            <a:effectLst/>
          </c:spPr>
          <c:invertIfNegative val="0"/>
          <c:val>
            <c:numRef>
              <c:f>MPT!$AA$5</c:f>
              <c:numCache>
                <c:formatCode>General</c:formatCode>
                <c:ptCount val="1"/>
                <c:pt idx="0">
                  <c:v>32</c:v>
                </c:pt>
              </c:numCache>
            </c:numRef>
          </c:val>
          <c:extLst>
            <c:ext xmlns:c16="http://schemas.microsoft.com/office/drawing/2014/chart" uri="{C3380CC4-5D6E-409C-BE32-E72D297353CC}">
              <c16:uniqueId val="{00000003-76CD-4317-A200-F9BF17790A96}"/>
            </c:ext>
          </c:extLst>
        </c:ser>
        <c:dLbls>
          <c:showLegendKey val="0"/>
          <c:showVal val="0"/>
          <c:showCatName val="0"/>
          <c:showSerName val="0"/>
          <c:showPercent val="0"/>
          <c:showBubbleSize val="0"/>
        </c:dLbls>
        <c:gapWidth val="219"/>
        <c:overlap val="-27"/>
        <c:axId val="715238192"/>
        <c:axId val="715236272"/>
      </c:barChart>
      <c:catAx>
        <c:axId val="715238192"/>
        <c:scaling>
          <c:orientation val="minMax"/>
        </c:scaling>
        <c:delete val="1"/>
        <c:axPos val="b"/>
        <c:numFmt formatCode="General" sourceLinked="1"/>
        <c:majorTickMark val="none"/>
        <c:minorTickMark val="none"/>
        <c:tickLblPos val="nextTo"/>
        <c:crossAx val="715236272"/>
        <c:crosses val="autoZero"/>
        <c:auto val="1"/>
        <c:lblAlgn val="ctr"/>
        <c:lblOffset val="100"/>
        <c:noMultiLvlLbl val="0"/>
      </c:catAx>
      <c:valAx>
        <c:axId val="7152362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r>
                  <a:rPr lang="en-US"/>
                  <a:t>Percentage (%)</a:t>
                </a:r>
              </a:p>
            </c:rich>
          </c:tx>
          <c:overlay val="0"/>
          <c:spPr>
            <a:noFill/>
            <a:ln>
              <a:noFill/>
            </a:ln>
            <a:effectLst/>
          </c:spPr>
          <c:txPr>
            <a:bodyPr rot="-540000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crossAx val="715238192"/>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b="1">
          <a:solidFill>
            <a:sysClr val="windowText" lastClr="000000"/>
          </a:solidFill>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a:t>Maximizing Sharpe Ratio</a:t>
            </a:r>
          </a:p>
        </c:rich>
      </c:tx>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endParaRPr lang="en-US"/>
        </a:p>
      </c:txPr>
    </c:title>
    <c:autoTitleDeleted val="0"/>
    <c:plotArea>
      <c:layout/>
      <c:barChart>
        <c:barDir val="col"/>
        <c:grouping val="clustered"/>
        <c:varyColors val="0"/>
        <c:ser>
          <c:idx val="0"/>
          <c:order val="0"/>
          <c:tx>
            <c:strRef>
              <c:f>MPT!$D$4</c:f>
              <c:strCache>
                <c:ptCount val="1"/>
                <c:pt idx="0">
                  <c:v>TSLA</c:v>
                </c:pt>
              </c:strCache>
            </c:strRef>
          </c:tx>
          <c:spPr>
            <a:solidFill>
              <a:schemeClr val="accent1"/>
            </a:solidFill>
            <a:ln>
              <a:noFill/>
            </a:ln>
            <a:effectLst/>
          </c:spPr>
          <c:invertIfNegative val="0"/>
          <c:val>
            <c:numRef>
              <c:f>MPT!$X$4</c:f>
              <c:numCache>
                <c:formatCode>General</c:formatCode>
                <c:ptCount val="1"/>
                <c:pt idx="0">
                  <c:v>1</c:v>
                </c:pt>
              </c:numCache>
            </c:numRef>
          </c:val>
          <c:extLst>
            <c:ext xmlns:c16="http://schemas.microsoft.com/office/drawing/2014/chart" uri="{C3380CC4-5D6E-409C-BE32-E72D297353CC}">
              <c16:uniqueId val="{00000000-35CC-4925-A921-004D518724F7}"/>
            </c:ext>
          </c:extLst>
        </c:ser>
        <c:ser>
          <c:idx val="1"/>
          <c:order val="1"/>
          <c:tx>
            <c:strRef>
              <c:f>MPT!$D$5</c:f>
              <c:strCache>
                <c:ptCount val="1"/>
                <c:pt idx="0">
                  <c:v>GME</c:v>
                </c:pt>
              </c:strCache>
            </c:strRef>
          </c:tx>
          <c:spPr>
            <a:solidFill>
              <a:schemeClr val="accent2"/>
            </a:solidFill>
            <a:ln>
              <a:noFill/>
            </a:ln>
            <a:effectLst/>
          </c:spPr>
          <c:invertIfNegative val="0"/>
          <c:val>
            <c:numRef>
              <c:f>MPT!$X$5</c:f>
              <c:numCache>
                <c:formatCode>General</c:formatCode>
                <c:ptCount val="1"/>
                <c:pt idx="0">
                  <c:v>0</c:v>
                </c:pt>
              </c:numCache>
            </c:numRef>
          </c:val>
          <c:extLst>
            <c:ext xmlns:c16="http://schemas.microsoft.com/office/drawing/2014/chart" uri="{C3380CC4-5D6E-409C-BE32-E72D297353CC}">
              <c16:uniqueId val="{00000001-35CC-4925-A921-004D518724F7}"/>
            </c:ext>
          </c:extLst>
        </c:ser>
        <c:ser>
          <c:idx val="2"/>
          <c:order val="2"/>
          <c:tx>
            <c:strRef>
              <c:f>MPT!$D$6</c:f>
              <c:strCache>
                <c:ptCount val="1"/>
                <c:pt idx="0">
                  <c:v>AMC</c:v>
                </c:pt>
              </c:strCache>
            </c:strRef>
          </c:tx>
          <c:spPr>
            <a:solidFill>
              <a:schemeClr val="accent3"/>
            </a:solidFill>
            <a:ln>
              <a:noFill/>
            </a:ln>
            <a:effectLst/>
          </c:spPr>
          <c:invertIfNegative val="0"/>
          <c:val>
            <c:numRef>
              <c:f>MPT!$X$6</c:f>
              <c:numCache>
                <c:formatCode>General</c:formatCode>
                <c:ptCount val="1"/>
                <c:pt idx="0">
                  <c:v>0</c:v>
                </c:pt>
              </c:numCache>
            </c:numRef>
          </c:val>
          <c:extLst>
            <c:ext xmlns:c16="http://schemas.microsoft.com/office/drawing/2014/chart" uri="{C3380CC4-5D6E-409C-BE32-E72D297353CC}">
              <c16:uniqueId val="{00000002-35CC-4925-A921-004D518724F7}"/>
            </c:ext>
          </c:extLst>
        </c:ser>
        <c:ser>
          <c:idx val="3"/>
          <c:order val="3"/>
          <c:tx>
            <c:strRef>
              <c:f>MPT!$D$7</c:f>
              <c:strCache>
                <c:ptCount val="1"/>
                <c:pt idx="0">
                  <c:v>NOK</c:v>
                </c:pt>
              </c:strCache>
            </c:strRef>
          </c:tx>
          <c:spPr>
            <a:solidFill>
              <a:schemeClr val="accent4"/>
            </a:solidFill>
            <a:ln>
              <a:noFill/>
            </a:ln>
            <a:effectLst/>
          </c:spPr>
          <c:invertIfNegative val="0"/>
          <c:val>
            <c:numRef>
              <c:f>MPT!$X$7</c:f>
              <c:numCache>
                <c:formatCode>General</c:formatCode>
                <c:ptCount val="1"/>
                <c:pt idx="0">
                  <c:v>0</c:v>
                </c:pt>
              </c:numCache>
            </c:numRef>
          </c:val>
          <c:extLst>
            <c:ext xmlns:c16="http://schemas.microsoft.com/office/drawing/2014/chart" uri="{C3380CC4-5D6E-409C-BE32-E72D297353CC}">
              <c16:uniqueId val="{00000003-35CC-4925-A921-004D518724F7}"/>
            </c:ext>
          </c:extLst>
        </c:ser>
        <c:dLbls>
          <c:showLegendKey val="0"/>
          <c:showVal val="0"/>
          <c:showCatName val="0"/>
          <c:showSerName val="0"/>
          <c:showPercent val="0"/>
          <c:showBubbleSize val="0"/>
        </c:dLbls>
        <c:gapWidth val="219"/>
        <c:overlap val="-27"/>
        <c:axId val="715238192"/>
        <c:axId val="715236272"/>
      </c:barChart>
      <c:catAx>
        <c:axId val="715238192"/>
        <c:scaling>
          <c:orientation val="minMax"/>
        </c:scaling>
        <c:delete val="1"/>
        <c:axPos val="b"/>
        <c:numFmt formatCode="General" sourceLinked="1"/>
        <c:majorTickMark val="none"/>
        <c:minorTickMark val="none"/>
        <c:tickLblPos val="nextTo"/>
        <c:crossAx val="715236272"/>
        <c:crosses val="autoZero"/>
        <c:auto val="1"/>
        <c:lblAlgn val="ctr"/>
        <c:lblOffset val="100"/>
        <c:noMultiLvlLbl val="0"/>
      </c:catAx>
      <c:valAx>
        <c:axId val="7152362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r>
                  <a:rPr lang="en-US"/>
                  <a:t>Weights</a:t>
                </a:r>
              </a:p>
            </c:rich>
          </c:tx>
          <c:overlay val="0"/>
          <c:spPr>
            <a:noFill/>
            <a:ln>
              <a:noFill/>
            </a:ln>
            <a:effectLst/>
          </c:spPr>
          <c:txPr>
            <a:bodyPr rot="-540000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crossAx val="715238192"/>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b="1">
          <a:solidFill>
            <a:sysClr val="windowText" lastClr="000000"/>
          </a:solidFill>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a:t>Minimizing</a:t>
            </a:r>
            <a:r>
              <a:rPr lang="en-US" baseline="0"/>
              <a:t> Variance</a:t>
            </a:r>
            <a:endParaRPr lang="en-US"/>
          </a:p>
        </c:rich>
      </c:tx>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endParaRPr lang="en-US"/>
        </a:p>
      </c:txPr>
    </c:title>
    <c:autoTitleDeleted val="0"/>
    <c:plotArea>
      <c:layout/>
      <c:barChart>
        <c:barDir val="col"/>
        <c:grouping val="clustered"/>
        <c:varyColors val="0"/>
        <c:ser>
          <c:idx val="0"/>
          <c:order val="0"/>
          <c:tx>
            <c:strRef>
              <c:f>MPT!$I$4</c:f>
              <c:strCache>
                <c:ptCount val="1"/>
                <c:pt idx="0">
                  <c:v>TSLA</c:v>
                </c:pt>
              </c:strCache>
            </c:strRef>
          </c:tx>
          <c:spPr>
            <a:solidFill>
              <a:schemeClr val="accent1"/>
            </a:solidFill>
            <a:ln>
              <a:noFill/>
            </a:ln>
            <a:effectLst/>
          </c:spPr>
          <c:invertIfNegative val="0"/>
          <c:val>
            <c:numRef>
              <c:f>MPT!$AC$4</c:f>
              <c:numCache>
                <c:formatCode>General</c:formatCode>
                <c:ptCount val="1"/>
                <c:pt idx="0">
                  <c:v>0.191</c:v>
                </c:pt>
              </c:numCache>
            </c:numRef>
          </c:val>
          <c:extLst>
            <c:ext xmlns:c16="http://schemas.microsoft.com/office/drawing/2014/chart" uri="{C3380CC4-5D6E-409C-BE32-E72D297353CC}">
              <c16:uniqueId val="{00000000-4397-48EC-A21D-44F0B5969C34}"/>
            </c:ext>
          </c:extLst>
        </c:ser>
        <c:ser>
          <c:idx val="1"/>
          <c:order val="1"/>
          <c:tx>
            <c:strRef>
              <c:f>MPT!$I$5</c:f>
              <c:strCache>
                <c:ptCount val="1"/>
                <c:pt idx="0">
                  <c:v>GME</c:v>
                </c:pt>
              </c:strCache>
            </c:strRef>
          </c:tx>
          <c:spPr>
            <a:solidFill>
              <a:schemeClr val="accent2"/>
            </a:solidFill>
            <a:ln>
              <a:noFill/>
            </a:ln>
            <a:effectLst/>
          </c:spPr>
          <c:invertIfNegative val="0"/>
          <c:val>
            <c:numRef>
              <c:f>MPT!$AC$5</c:f>
              <c:numCache>
                <c:formatCode>General</c:formatCode>
                <c:ptCount val="1"/>
                <c:pt idx="0">
                  <c:v>0.127</c:v>
                </c:pt>
              </c:numCache>
            </c:numRef>
          </c:val>
          <c:extLst>
            <c:ext xmlns:c16="http://schemas.microsoft.com/office/drawing/2014/chart" uri="{C3380CC4-5D6E-409C-BE32-E72D297353CC}">
              <c16:uniqueId val="{00000001-4397-48EC-A21D-44F0B5969C34}"/>
            </c:ext>
          </c:extLst>
        </c:ser>
        <c:ser>
          <c:idx val="2"/>
          <c:order val="2"/>
          <c:tx>
            <c:strRef>
              <c:f>MPT!$I$6</c:f>
              <c:strCache>
                <c:ptCount val="1"/>
                <c:pt idx="0">
                  <c:v>AMC</c:v>
                </c:pt>
              </c:strCache>
            </c:strRef>
          </c:tx>
          <c:spPr>
            <a:solidFill>
              <a:schemeClr val="accent3"/>
            </a:solidFill>
            <a:ln>
              <a:noFill/>
            </a:ln>
            <a:effectLst/>
          </c:spPr>
          <c:invertIfNegative val="0"/>
          <c:val>
            <c:numRef>
              <c:f>MPT!$AC$6</c:f>
              <c:numCache>
                <c:formatCode>General</c:formatCode>
                <c:ptCount val="1"/>
                <c:pt idx="0">
                  <c:v>7.0999999999999994E-2</c:v>
                </c:pt>
              </c:numCache>
            </c:numRef>
          </c:val>
          <c:extLst>
            <c:ext xmlns:c16="http://schemas.microsoft.com/office/drawing/2014/chart" uri="{C3380CC4-5D6E-409C-BE32-E72D297353CC}">
              <c16:uniqueId val="{00000002-4397-48EC-A21D-44F0B5969C34}"/>
            </c:ext>
          </c:extLst>
        </c:ser>
        <c:ser>
          <c:idx val="3"/>
          <c:order val="3"/>
          <c:tx>
            <c:strRef>
              <c:f>MPT!$I$7</c:f>
              <c:strCache>
                <c:ptCount val="1"/>
                <c:pt idx="0">
                  <c:v>NOK</c:v>
                </c:pt>
              </c:strCache>
            </c:strRef>
          </c:tx>
          <c:spPr>
            <a:solidFill>
              <a:schemeClr val="accent4"/>
            </a:solidFill>
            <a:ln>
              <a:noFill/>
            </a:ln>
            <a:effectLst/>
          </c:spPr>
          <c:invertIfNegative val="0"/>
          <c:val>
            <c:numRef>
              <c:f>MPT!$AC$7</c:f>
              <c:numCache>
                <c:formatCode>General</c:formatCode>
                <c:ptCount val="1"/>
                <c:pt idx="0">
                  <c:v>0.61099999999999999</c:v>
                </c:pt>
              </c:numCache>
            </c:numRef>
          </c:val>
          <c:extLst>
            <c:ext xmlns:c16="http://schemas.microsoft.com/office/drawing/2014/chart" uri="{C3380CC4-5D6E-409C-BE32-E72D297353CC}">
              <c16:uniqueId val="{00000003-4397-48EC-A21D-44F0B5969C34}"/>
            </c:ext>
          </c:extLst>
        </c:ser>
        <c:dLbls>
          <c:showLegendKey val="0"/>
          <c:showVal val="0"/>
          <c:showCatName val="0"/>
          <c:showSerName val="0"/>
          <c:showPercent val="0"/>
          <c:showBubbleSize val="0"/>
        </c:dLbls>
        <c:gapWidth val="219"/>
        <c:overlap val="-27"/>
        <c:axId val="715238192"/>
        <c:axId val="715236272"/>
      </c:barChart>
      <c:catAx>
        <c:axId val="715238192"/>
        <c:scaling>
          <c:orientation val="minMax"/>
        </c:scaling>
        <c:delete val="1"/>
        <c:axPos val="b"/>
        <c:numFmt formatCode="General" sourceLinked="1"/>
        <c:majorTickMark val="none"/>
        <c:minorTickMark val="none"/>
        <c:tickLblPos val="nextTo"/>
        <c:crossAx val="715236272"/>
        <c:crosses val="autoZero"/>
        <c:auto val="1"/>
        <c:lblAlgn val="ctr"/>
        <c:lblOffset val="100"/>
        <c:noMultiLvlLbl val="0"/>
      </c:catAx>
      <c:valAx>
        <c:axId val="7152362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r>
                  <a:rPr lang="en-US"/>
                  <a:t>Weights</a:t>
                </a:r>
              </a:p>
            </c:rich>
          </c:tx>
          <c:overlay val="0"/>
          <c:spPr>
            <a:noFill/>
            <a:ln>
              <a:noFill/>
            </a:ln>
            <a:effectLst/>
          </c:spPr>
          <c:txPr>
            <a:bodyPr rot="-540000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crossAx val="715238192"/>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b="1">
          <a:solidFill>
            <a:sysClr val="windowText" lastClr="000000"/>
          </a:solidFill>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a:t>Total Time including</a:t>
            </a:r>
            <a:r>
              <a:rPr lang="en-US" baseline="0"/>
              <a:t> surge</a:t>
            </a:r>
            <a:endParaRPr lang="en-US"/>
          </a:p>
        </c:rich>
      </c:tx>
      <c:layout>
        <c:manualLayout>
          <c:xMode val="edge"/>
          <c:yMode val="edge"/>
          <c:x val="0.40793044619422575"/>
          <c:y val="3.7037037037037035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endParaRPr lang="en-US"/>
        </a:p>
      </c:txPr>
    </c:title>
    <c:autoTitleDeleted val="0"/>
    <c:plotArea>
      <c:layout/>
      <c:barChart>
        <c:barDir val="col"/>
        <c:grouping val="clustered"/>
        <c:varyColors val="0"/>
        <c:ser>
          <c:idx val="0"/>
          <c:order val="0"/>
          <c:tx>
            <c:strRef>
              <c:f>MPT!$A$4</c:f>
              <c:strCache>
                <c:ptCount val="1"/>
                <c:pt idx="0">
                  <c:v>Expected return (%) (max sharpe)</c:v>
                </c:pt>
              </c:strCache>
            </c:strRef>
          </c:tx>
          <c:spPr>
            <a:solidFill>
              <a:schemeClr val="accent1"/>
            </a:solidFill>
            <a:ln>
              <a:noFill/>
            </a:ln>
            <a:effectLst/>
          </c:spPr>
          <c:invertIfNegative val="0"/>
          <c:val>
            <c:numRef>
              <c:f>MPT!$B$4</c:f>
              <c:numCache>
                <c:formatCode>General</c:formatCode>
                <c:ptCount val="1"/>
                <c:pt idx="0">
                  <c:v>52</c:v>
                </c:pt>
              </c:numCache>
            </c:numRef>
          </c:val>
          <c:extLst>
            <c:ext xmlns:c16="http://schemas.microsoft.com/office/drawing/2014/chart" uri="{C3380CC4-5D6E-409C-BE32-E72D297353CC}">
              <c16:uniqueId val="{00000000-C6FD-464A-BB65-C902A3E5622B}"/>
            </c:ext>
          </c:extLst>
        </c:ser>
        <c:ser>
          <c:idx val="1"/>
          <c:order val="1"/>
          <c:tx>
            <c:strRef>
              <c:f>MPT!$A$5</c:f>
              <c:strCache>
                <c:ptCount val="1"/>
                <c:pt idx="0">
                  <c:v>Volatility (%) (max sharpe)</c:v>
                </c:pt>
              </c:strCache>
            </c:strRef>
          </c:tx>
          <c:spPr>
            <a:solidFill>
              <a:schemeClr val="accent2"/>
            </a:solidFill>
            <a:ln>
              <a:noFill/>
            </a:ln>
            <a:effectLst/>
          </c:spPr>
          <c:invertIfNegative val="0"/>
          <c:val>
            <c:numRef>
              <c:f>MPT!$B$5</c:f>
              <c:numCache>
                <c:formatCode>General</c:formatCode>
                <c:ptCount val="1"/>
                <c:pt idx="0">
                  <c:v>55</c:v>
                </c:pt>
              </c:numCache>
            </c:numRef>
          </c:val>
          <c:extLst>
            <c:ext xmlns:c16="http://schemas.microsoft.com/office/drawing/2014/chart" uri="{C3380CC4-5D6E-409C-BE32-E72D297353CC}">
              <c16:uniqueId val="{00000001-C6FD-464A-BB65-C902A3E5622B}"/>
            </c:ext>
          </c:extLst>
        </c:ser>
        <c:ser>
          <c:idx val="2"/>
          <c:order val="2"/>
          <c:tx>
            <c:v>Expected return (min. variance)</c:v>
          </c:tx>
          <c:spPr>
            <a:solidFill>
              <a:schemeClr val="accent1">
                <a:lumMod val="60000"/>
                <a:lumOff val="40000"/>
              </a:schemeClr>
            </a:solidFill>
            <a:ln>
              <a:noFill/>
            </a:ln>
            <a:effectLst/>
          </c:spPr>
          <c:invertIfNegative val="0"/>
          <c:val>
            <c:numRef>
              <c:f>MPT!$H$4</c:f>
              <c:numCache>
                <c:formatCode>General</c:formatCode>
                <c:ptCount val="1"/>
                <c:pt idx="0">
                  <c:v>14.8</c:v>
                </c:pt>
              </c:numCache>
            </c:numRef>
          </c:val>
          <c:extLst>
            <c:ext xmlns:c16="http://schemas.microsoft.com/office/drawing/2014/chart" uri="{C3380CC4-5D6E-409C-BE32-E72D297353CC}">
              <c16:uniqueId val="{00000002-C6FD-464A-BB65-C902A3E5622B}"/>
            </c:ext>
          </c:extLst>
        </c:ser>
        <c:ser>
          <c:idx val="3"/>
          <c:order val="3"/>
          <c:tx>
            <c:v>Volatility (min. variance)</c:v>
          </c:tx>
          <c:spPr>
            <a:solidFill>
              <a:schemeClr val="accent2">
                <a:lumMod val="60000"/>
                <a:lumOff val="40000"/>
              </a:schemeClr>
            </a:solidFill>
            <a:ln>
              <a:noFill/>
            </a:ln>
            <a:effectLst/>
          </c:spPr>
          <c:invertIfNegative val="0"/>
          <c:val>
            <c:numRef>
              <c:f>MPT!$H$5</c:f>
              <c:numCache>
                <c:formatCode>General</c:formatCode>
                <c:ptCount val="1"/>
                <c:pt idx="0">
                  <c:v>37.96</c:v>
                </c:pt>
              </c:numCache>
            </c:numRef>
          </c:val>
          <c:extLst>
            <c:ext xmlns:c16="http://schemas.microsoft.com/office/drawing/2014/chart" uri="{C3380CC4-5D6E-409C-BE32-E72D297353CC}">
              <c16:uniqueId val="{00000003-C6FD-464A-BB65-C902A3E5622B}"/>
            </c:ext>
          </c:extLst>
        </c:ser>
        <c:dLbls>
          <c:showLegendKey val="0"/>
          <c:showVal val="0"/>
          <c:showCatName val="0"/>
          <c:showSerName val="0"/>
          <c:showPercent val="0"/>
          <c:showBubbleSize val="0"/>
        </c:dLbls>
        <c:gapWidth val="219"/>
        <c:overlap val="-27"/>
        <c:axId val="715238192"/>
        <c:axId val="715236272"/>
      </c:barChart>
      <c:catAx>
        <c:axId val="715238192"/>
        <c:scaling>
          <c:orientation val="minMax"/>
        </c:scaling>
        <c:delete val="1"/>
        <c:axPos val="b"/>
        <c:numFmt formatCode="General" sourceLinked="1"/>
        <c:majorTickMark val="none"/>
        <c:minorTickMark val="none"/>
        <c:tickLblPos val="nextTo"/>
        <c:crossAx val="715236272"/>
        <c:crosses val="autoZero"/>
        <c:auto val="1"/>
        <c:lblAlgn val="ctr"/>
        <c:lblOffset val="100"/>
        <c:noMultiLvlLbl val="0"/>
      </c:catAx>
      <c:valAx>
        <c:axId val="7152362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r>
                  <a:rPr lang="en-US"/>
                  <a:t>Percentage (%)</a:t>
                </a:r>
              </a:p>
            </c:rich>
          </c:tx>
          <c:overlay val="0"/>
          <c:spPr>
            <a:noFill/>
            <a:ln>
              <a:noFill/>
            </a:ln>
            <a:effectLst/>
          </c:spPr>
          <c:txPr>
            <a:bodyPr rot="-540000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crossAx val="715238192"/>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b="1">
          <a:solidFill>
            <a:sysClr val="windowText" lastClr="000000"/>
          </a:solidFill>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0.40666</cdr:x>
      <cdr:y>0.1419</cdr:y>
    </cdr:from>
    <cdr:to>
      <cdr:x>0.40833</cdr:x>
      <cdr:y>0.70332</cdr:y>
    </cdr:to>
    <cdr:cxnSp macro="">
      <cdr:nvCxnSpPr>
        <cdr:cNvPr id="3" name="Straight Connector 2">
          <a:extLst xmlns:a="http://schemas.openxmlformats.org/drawingml/2006/main">
            <a:ext uri="{FF2B5EF4-FFF2-40B4-BE49-F238E27FC236}">
              <a16:creationId xmlns:a16="http://schemas.microsoft.com/office/drawing/2014/main" id="{6EED6B3F-9800-4611-8FB7-1861EF00D55F}"/>
            </a:ext>
          </a:extLst>
        </cdr:cNvPr>
        <cdr:cNvCxnSpPr/>
      </cdr:nvCxnSpPr>
      <cdr:spPr>
        <a:xfrm xmlns:a="http://schemas.openxmlformats.org/drawingml/2006/main" flipH="1">
          <a:off x="2191307" y="468893"/>
          <a:ext cx="9013" cy="1855207"/>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0.68753</cdr:x>
      <cdr:y>0.14685</cdr:y>
    </cdr:from>
    <cdr:to>
      <cdr:x>0.68921</cdr:x>
      <cdr:y>0.70828</cdr:y>
    </cdr:to>
    <cdr:cxnSp macro="">
      <cdr:nvCxnSpPr>
        <cdr:cNvPr id="6" name="Straight Connector 5">
          <a:extLst xmlns:a="http://schemas.openxmlformats.org/drawingml/2006/main">
            <a:ext uri="{FF2B5EF4-FFF2-40B4-BE49-F238E27FC236}">
              <a16:creationId xmlns:a16="http://schemas.microsoft.com/office/drawing/2014/main" id="{A603B1B1-3F15-42A7-9E8C-BD4ED8EA3C2B}"/>
            </a:ext>
          </a:extLst>
        </cdr:cNvPr>
        <cdr:cNvCxnSpPr/>
      </cdr:nvCxnSpPr>
      <cdr:spPr>
        <a:xfrm xmlns:a="http://schemas.openxmlformats.org/drawingml/2006/main" flipH="1">
          <a:off x="3704835" y="485274"/>
          <a:ext cx="9013" cy="1855207"/>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0.21852</cdr:x>
      <cdr:y>0.25831</cdr:y>
    </cdr:from>
    <cdr:to>
      <cdr:x>0.37565</cdr:x>
      <cdr:y>0.32911</cdr:y>
    </cdr:to>
    <cdr:sp macro="" textlink="">
      <cdr:nvSpPr>
        <cdr:cNvPr id="7" name="TextBox 6">
          <a:extLst xmlns:a="http://schemas.openxmlformats.org/drawingml/2006/main">
            <a:ext uri="{FF2B5EF4-FFF2-40B4-BE49-F238E27FC236}">
              <a16:creationId xmlns:a16="http://schemas.microsoft.com/office/drawing/2014/main" id="{8632DC39-CC06-46E1-B236-74E0A2347BA2}"/>
            </a:ext>
          </a:extLst>
        </cdr:cNvPr>
        <cdr:cNvSpPr txBox="1"/>
      </cdr:nvSpPr>
      <cdr:spPr>
        <a:xfrm xmlns:a="http://schemas.openxmlformats.org/drawingml/2006/main">
          <a:off x="1177535" y="853573"/>
          <a:ext cx="846667" cy="23394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b="1">
              <a:solidFill>
                <a:sysClr val="windowText" lastClr="000000"/>
              </a:solidFill>
            </a:rPr>
            <a:t>Stocks only</a:t>
          </a:r>
        </a:p>
      </cdr:txBody>
    </cdr:sp>
  </cdr:relSizeAnchor>
  <cdr:relSizeAnchor xmlns:cdr="http://schemas.openxmlformats.org/drawingml/2006/chartDrawing">
    <cdr:from>
      <cdr:x>0.46839</cdr:x>
      <cdr:y>0.26148</cdr:y>
    </cdr:from>
    <cdr:to>
      <cdr:x>0.64441</cdr:x>
      <cdr:y>0.33248</cdr:y>
    </cdr:to>
    <cdr:sp macro="" textlink="">
      <cdr:nvSpPr>
        <cdr:cNvPr id="8" name="TextBox 1">
          <a:extLst xmlns:a="http://schemas.openxmlformats.org/drawingml/2006/main">
            <a:ext uri="{FF2B5EF4-FFF2-40B4-BE49-F238E27FC236}">
              <a16:creationId xmlns:a16="http://schemas.microsoft.com/office/drawing/2014/main" id="{52924684-5EF8-4B30-9629-E1A374F6A030}"/>
            </a:ext>
          </a:extLst>
        </cdr:cNvPr>
        <cdr:cNvSpPr txBox="1"/>
      </cdr:nvSpPr>
      <cdr:spPr>
        <a:xfrm xmlns:a="http://schemas.openxmlformats.org/drawingml/2006/main">
          <a:off x="2523959" y="864045"/>
          <a:ext cx="948490" cy="234616"/>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b="1">
              <a:solidFill>
                <a:sysClr val="windowText" lastClr="000000"/>
              </a:solidFill>
            </a:rPr>
            <a:t>Stocks + ETH</a:t>
          </a:r>
        </a:p>
      </cdr:txBody>
    </cdr:sp>
  </cdr:relSizeAnchor>
  <cdr:relSizeAnchor xmlns:cdr="http://schemas.openxmlformats.org/drawingml/2006/chartDrawing">
    <cdr:from>
      <cdr:x>0.73302</cdr:x>
      <cdr:y>0.19742</cdr:y>
    </cdr:from>
    <cdr:to>
      <cdr:x>0.96072</cdr:x>
      <cdr:y>0.38979</cdr:y>
    </cdr:to>
    <cdr:sp macro="" textlink="">
      <cdr:nvSpPr>
        <cdr:cNvPr id="9" name="TextBox 1">
          <a:extLst xmlns:a="http://schemas.openxmlformats.org/drawingml/2006/main">
            <a:ext uri="{FF2B5EF4-FFF2-40B4-BE49-F238E27FC236}">
              <a16:creationId xmlns:a16="http://schemas.microsoft.com/office/drawing/2014/main" id="{88DDB5B2-957C-4A79-B9B5-00997C7C5909}"/>
            </a:ext>
          </a:extLst>
        </cdr:cNvPr>
        <cdr:cNvSpPr txBox="1"/>
      </cdr:nvSpPr>
      <cdr:spPr>
        <a:xfrm xmlns:a="http://schemas.openxmlformats.org/drawingml/2006/main">
          <a:off x="3949923" y="652379"/>
          <a:ext cx="1226998" cy="63566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b="1">
              <a:solidFill>
                <a:sysClr val="windowText" lastClr="000000"/>
              </a:solidFill>
            </a:rPr>
            <a:t>Stocks + ETH + BTC +USDT +LTC</a:t>
          </a:r>
        </a:p>
      </cdr:txBody>
    </cdr:sp>
  </cdr:relSizeAnchor>
</c:userShapes>
</file>

<file path=ppt/drawings/drawing2.xml><?xml version="1.0" encoding="utf-8"?>
<c:userShapes xmlns:c="http://schemas.openxmlformats.org/drawingml/2006/chart">
  <cdr:relSizeAnchor xmlns:cdr="http://schemas.openxmlformats.org/drawingml/2006/chartDrawing">
    <cdr:from>
      <cdr:x>0.40521</cdr:x>
      <cdr:y>0.1419</cdr:y>
    </cdr:from>
    <cdr:to>
      <cdr:x>0.40833</cdr:x>
      <cdr:y>0.84845</cdr:y>
    </cdr:to>
    <cdr:cxnSp macro="">
      <cdr:nvCxnSpPr>
        <cdr:cNvPr id="3" name="Straight Connector 2">
          <a:extLst xmlns:a="http://schemas.openxmlformats.org/drawingml/2006/main">
            <a:ext uri="{FF2B5EF4-FFF2-40B4-BE49-F238E27FC236}">
              <a16:creationId xmlns:a16="http://schemas.microsoft.com/office/drawing/2014/main" id="{6EED6B3F-9800-4611-8FB7-1861EF00D55F}"/>
            </a:ext>
          </a:extLst>
        </cdr:cNvPr>
        <cdr:cNvCxnSpPr/>
      </cdr:nvCxnSpPr>
      <cdr:spPr>
        <a:xfrm xmlns:a="http://schemas.openxmlformats.org/drawingml/2006/main" flipH="1">
          <a:off x="2183509" y="467660"/>
          <a:ext cx="16814" cy="2328568"/>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0.68921</cdr:x>
      <cdr:y>0.14685</cdr:y>
    </cdr:from>
    <cdr:to>
      <cdr:x>0.69051</cdr:x>
      <cdr:y>0.86535</cdr:y>
    </cdr:to>
    <cdr:cxnSp macro="">
      <cdr:nvCxnSpPr>
        <cdr:cNvPr id="6" name="Straight Connector 5">
          <a:extLst xmlns:a="http://schemas.openxmlformats.org/drawingml/2006/main">
            <a:ext uri="{FF2B5EF4-FFF2-40B4-BE49-F238E27FC236}">
              <a16:creationId xmlns:a16="http://schemas.microsoft.com/office/drawing/2014/main" id="{A603B1B1-3F15-42A7-9E8C-BD4ED8EA3C2B}"/>
            </a:ext>
          </a:extLst>
        </cdr:cNvPr>
        <cdr:cNvCxnSpPr/>
      </cdr:nvCxnSpPr>
      <cdr:spPr>
        <a:xfrm xmlns:a="http://schemas.openxmlformats.org/drawingml/2006/main">
          <a:off x="3713870" y="483974"/>
          <a:ext cx="7007" cy="2367956"/>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0.21025</cdr:x>
      <cdr:y>0.22113</cdr:y>
    </cdr:from>
    <cdr:to>
      <cdr:x>0.36738</cdr:x>
      <cdr:y>0.29193</cdr:y>
    </cdr:to>
    <cdr:sp macro="" textlink="">
      <cdr:nvSpPr>
        <cdr:cNvPr id="7" name="TextBox 6">
          <a:extLst xmlns:a="http://schemas.openxmlformats.org/drawingml/2006/main">
            <a:ext uri="{FF2B5EF4-FFF2-40B4-BE49-F238E27FC236}">
              <a16:creationId xmlns:a16="http://schemas.microsoft.com/office/drawing/2014/main" id="{8632DC39-CC06-46E1-B236-74E0A2347BA2}"/>
            </a:ext>
          </a:extLst>
        </cdr:cNvPr>
        <cdr:cNvSpPr txBox="1"/>
      </cdr:nvSpPr>
      <cdr:spPr>
        <a:xfrm xmlns:a="http://schemas.openxmlformats.org/drawingml/2006/main">
          <a:off x="1132953" y="728769"/>
          <a:ext cx="846709" cy="23333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b="1">
              <a:solidFill>
                <a:sysClr val="windowText" lastClr="000000"/>
              </a:solidFill>
            </a:rPr>
            <a:t>Stocks only</a:t>
          </a:r>
        </a:p>
      </cdr:txBody>
    </cdr:sp>
  </cdr:relSizeAnchor>
  <cdr:relSizeAnchor xmlns:cdr="http://schemas.openxmlformats.org/drawingml/2006/chartDrawing">
    <cdr:from>
      <cdr:x>0.46839</cdr:x>
      <cdr:y>0.22768</cdr:y>
    </cdr:from>
    <cdr:to>
      <cdr:x>0.64441</cdr:x>
      <cdr:y>0.29868</cdr:y>
    </cdr:to>
    <cdr:sp macro="" textlink="">
      <cdr:nvSpPr>
        <cdr:cNvPr id="8" name="TextBox 1">
          <a:extLst xmlns:a="http://schemas.openxmlformats.org/drawingml/2006/main">
            <a:ext uri="{FF2B5EF4-FFF2-40B4-BE49-F238E27FC236}">
              <a16:creationId xmlns:a16="http://schemas.microsoft.com/office/drawing/2014/main" id="{52924684-5EF8-4B30-9629-E1A374F6A030}"/>
            </a:ext>
          </a:extLst>
        </cdr:cNvPr>
        <cdr:cNvSpPr txBox="1"/>
      </cdr:nvSpPr>
      <cdr:spPr>
        <a:xfrm xmlns:a="http://schemas.openxmlformats.org/drawingml/2006/main">
          <a:off x="2523961" y="750357"/>
          <a:ext cx="948499" cy="23399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b="1">
              <a:solidFill>
                <a:sysClr val="windowText" lastClr="000000"/>
              </a:solidFill>
            </a:rPr>
            <a:t>Stocks + ETH</a:t>
          </a:r>
        </a:p>
      </cdr:txBody>
    </cdr:sp>
  </cdr:relSizeAnchor>
  <cdr:relSizeAnchor xmlns:cdr="http://schemas.openxmlformats.org/drawingml/2006/chartDrawing">
    <cdr:from>
      <cdr:x>0.75369</cdr:x>
      <cdr:y>0.16024</cdr:y>
    </cdr:from>
    <cdr:to>
      <cdr:x>0.98139</cdr:x>
      <cdr:y>0.35261</cdr:y>
    </cdr:to>
    <cdr:sp macro="" textlink="">
      <cdr:nvSpPr>
        <cdr:cNvPr id="9" name="TextBox 1">
          <a:extLst xmlns:a="http://schemas.openxmlformats.org/drawingml/2006/main">
            <a:ext uri="{FF2B5EF4-FFF2-40B4-BE49-F238E27FC236}">
              <a16:creationId xmlns:a16="http://schemas.microsoft.com/office/drawing/2014/main" id="{88DDB5B2-957C-4A79-B9B5-00997C7C5909}"/>
            </a:ext>
          </a:extLst>
        </cdr:cNvPr>
        <cdr:cNvSpPr txBox="1"/>
      </cdr:nvSpPr>
      <cdr:spPr>
        <a:xfrm xmlns:a="http://schemas.openxmlformats.org/drawingml/2006/main">
          <a:off x="4061347" y="528094"/>
          <a:ext cx="1226981" cy="63399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b="1">
              <a:solidFill>
                <a:sysClr val="windowText" lastClr="000000"/>
              </a:solidFill>
            </a:rPr>
            <a:t>Stocks + ETH + BTC +USDT +LTC</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E9EE40-EF5D-48F1-B4C5-AA31D6870ACC}" type="datetimeFigureOut">
              <a:rPr lang="en-US" smtClean="0"/>
              <a:t>4/11/2021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DF391A-8E99-4744-ACD2-6A1277F45198}" type="slidenum">
              <a:rPr lang="en-US" smtClean="0"/>
              <a:t>‹#›</a:t>
            </a:fld>
            <a:endParaRPr lang="en-US"/>
          </a:p>
        </p:txBody>
      </p:sp>
    </p:spTree>
    <p:extLst>
      <p:ext uri="{BB962C8B-B14F-4D97-AF65-F5344CB8AC3E}">
        <p14:creationId xmlns:p14="http://schemas.microsoft.com/office/powerpoint/2010/main" val="4274859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investopedia.com/terms/b/buy-signal.asp"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investopedia.com/terms/g/goldencross.asp"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DF391A-8E99-4744-ACD2-6A1277F45198}" type="slidenum">
              <a:rPr lang="en-US" smtClean="0"/>
              <a:t>1</a:t>
            </a:fld>
            <a:endParaRPr lang="en-US"/>
          </a:p>
        </p:txBody>
      </p:sp>
    </p:spTree>
    <p:extLst>
      <p:ext uri="{BB962C8B-B14F-4D97-AF65-F5344CB8AC3E}">
        <p14:creationId xmlns:p14="http://schemas.microsoft.com/office/powerpoint/2010/main" val="1531487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0" dirty="0">
                <a:solidFill>
                  <a:srgbClr val="000000"/>
                </a:solidFill>
                <a:effectLst/>
                <a:latin typeface="Helvetica Neue"/>
              </a:rPr>
              <a:t>In the </a:t>
            </a:r>
            <a:r>
              <a:rPr lang="en-US" b="0" i="0" dirty="0" err="1">
                <a:solidFill>
                  <a:srgbClr val="000000"/>
                </a:solidFill>
                <a:effectLst/>
                <a:latin typeface="Helvetica Neue"/>
              </a:rPr>
              <a:t>visualisation</a:t>
            </a:r>
            <a:r>
              <a:rPr lang="en-US" b="0" i="0" dirty="0">
                <a:solidFill>
                  <a:srgbClr val="000000"/>
                </a:solidFill>
                <a:effectLst/>
                <a:latin typeface="Helvetica Neue"/>
              </a:rPr>
              <a:t> above, the blue star represents the optimal portfolio from the efficient frontier where the tangent line passes through the riskless asset</a:t>
            </a:r>
            <a:endParaRPr lang="en-US" dirty="0"/>
          </a:p>
        </p:txBody>
      </p:sp>
      <p:sp>
        <p:nvSpPr>
          <p:cNvPr id="4" name="Slide Number Placeholder 3"/>
          <p:cNvSpPr>
            <a:spLocks noGrp="1"/>
          </p:cNvSpPr>
          <p:nvPr>
            <p:ph type="sldNum" sz="quarter" idx="5"/>
          </p:nvPr>
        </p:nvSpPr>
        <p:spPr/>
        <p:txBody>
          <a:bodyPr/>
          <a:lstStyle/>
          <a:p>
            <a:fld id="{74DF391A-8E99-4744-ACD2-6A1277F45198}" type="slidenum">
              <a:rPr lang="en-US" smtClean="0"/>
              <a:t>12</a:t>
            </a:fld>
            <a:endParaRPr lang="en-US"/>
          </a:p>
        </p:txBody>
      </p:sp>
    </p:spTree>
    <p:extLst>
      <p:ext uri="{BB962C8B-B14F-4D97-AF65-F5344CB8AC3E}">
        <p14:creationId xmlns:p14="http://schemas.microsoft.com/office/powerpoint/2010/main" val="2755138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The Sharpe ratio measures the return of an investment in relation to the risk-free rate (Treasury rate) and its risk profile. In general, a higher value for the Sharpe ratio indicates a better and more lucrative investment. </a:t>
            </a:r>
            <a:endParaRPr lang="en-US" dirty="0"/>
          </a:p>
        </p:txBody>
      </p:sp>
      <p:sp>
        <p:nvSpPr>
          <p:cNvPr id="4" name="Slide Number Placeholder 3"/>
          <p:cNvSpPr>
            <a:spLocks noGrp="1"/>
          </p:cNvSpPr>
          <p:nvPr>
            <p:ph type="sldNum" sz="quarter" idx="5"/>
          </p:nvPr>
        </p:nvSpPr>
        <p:spPr/>
        <p:txBody>
          <a:bodyPr/>
          <a:lstStyle/>
          <a:p>
            <a:fld id="{74DF391A-8E99-4744-ACD2-6A1277F45198}" type="slidenum">
              <a:rPr lang="en-US" smtClean="0"/>
              <a:t>13</a:t>
            </a:fld>
            <a:endParaRPr lang="en-US"/>
          </a:p>
        </p:txBody>
      </p:sp>
    </p:spTree>
    <p:extLst>
      <p:ext uri="{BB962C8B-B14F-4D97-AF65-F5344CB8AC3E}">
        <p14:creationId xmlns:p14="http://schemas.microsoft.com/office/powerpoint/2010/main" val="3122705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Once we have the efficient portfolio we can add a riskless asset, i.e. cash to the mix. Investing in the riskless asset and the efficient </a:t>
            </a:r>
            <a:r>
              <a:rPr lang="en-US" b="0" i="0" dirty="0" err="1">
                <a:solidFill>
                  <a:srgbClr val="000000"/>
                </a:solidFill>
                <a:effectLst/>
                <a:latin typeface="Helvetica Neue"/>
              </a:rPr>
              <a:t>portflio</a:t>
            </a:r>
            <a:r>
              <a:rPr lang="en-US" b="0" i="0" dirty="0">
                <a:solidFill>
                  <a:srgbClr val="000000"/>
                </a:solidFill>
                <a:effectLst/>
                <a:latin typeface="Helvetica Neue"/>
              </a:rPr>
              <a:t> greatly enhances the efficient investment opportunity set for the investor and gives them a way to find an efficient capital allocation that matches their risk appetite. By adjusting the portion of the total wealth invested in the riskless asset, the investor can (in theory) achieve any risk-return profile that lies on the straight line between the riskless asset and the efficient portfolio (and theoretically beyond that point by borrowing).</a:t>
            </a:r>
            <a:endParaRPr lang="en-US" dirty="0"/>
          </a:p>
        </p:txBody>
      </p:sp>
      <p:sp>
        <p:nvSpPr>
          <p:cNvPr id="4" name="Slide Number Placeholder 3"/>
          <p:cNvSpPr>
            <a:spLocks noGrp="1"/>
          </p:cNvSpPr>
          <p:nvPr>
            <p:ph type="sldNum" sz="quarter" idx="5"/>
          </p:nvPr>
        </p:nvSpPr>
        <p:spPr/>
        <p:txBody>
          <a:bodyPr/>
          <a:lstStyle/>
          <a:p>
            <a:fld id="{74DF391A-8E99-4744-ACD2-6A1277F45198}" type="slidenum">
              <a:rPr lang="en-US" smtClean="0"/>
              <a:t>15</a:t>
            </a:fld>
            <a:endParaRPr lang="en-US"/>
          </a:p>
        </p:txBody>
      </p:sp>
    </p:spTree>
    <p:extLst>
      <p:ext uri="{BB962C8B-B14F-4D97-AF65-F5344CB8AC3E}">
        <p14:creationId xmlns:p14="http://schemas.microsoft.com/office/powerpoint/2010/main" val="517365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I show an introduction into the concept of a bubble. Looking at the left, we see the different stages of a bubble, and on the right we see the stock prices associated with rhodium.</a:t>
            </a:r>
            <a:r>
              <a:rPr lang="en-US" b="0" i="0" dirty="0">
                <a:solidFill>
                  <a:srgbClr val="222222"/>
                </a:solidFill>
                <a:effectLst/>
                <a:latin typeface="Verdana" panose="020B0604030504040204" pitchFamily="34" charset="0"/>
              </a:rPr>
              <a:t> Bubble of 2008 saw prices of the rare chemical element increase from $500 per ounce in late 2006 to $9,500 per ounce in July 2008, before falling even more rapidly back to $1,000/oz in January 2009. Nobody is quite sure what sparked the buying rage, but it seems to have been a combination of demand in the American car industry, a bullish market in rare metals and at least one rogue speculator on Wall Street leading on the herd of investors. </a:t>
            </a:r>
          </a:p>
          <a:p>
            <a:endParaRPr lang="en-US" b="0" i="0" dirty="0">
              <a:solidFill>
                <a:srgbClr val="222222"/>
              </a:solidFill>
              <a:effectLst/>
              <a:latin typeface="Verdana" panose="020B0604030504040204" pitchFamily="34" charset="0"/>
            </a:endParaRPr>
          </a:p>
          <a:p>
            <a:r>
              <a:rPr lang="en-US" dirty="0"/>
              <a:t> </a:t>
            </a:r>
          </a:p>
        </p:txBody>
      </p:sp>
      <p:sp>
        <p:nvSpPr>
          <p:cNvPr id="4" name="Slide Number Placeholder 3"/>
          <p:cNvSpPr>
            <a:spLocks noGrp="1"/>
          </p:cNvSpPr>
          <p:nvPr>
            <p:ph type="sldNum" sz="quarter" idx="5"/>
          </p:nvPr>
        </p:nvSpPr>
        <p:spPr/>
        <p:txBody>
          <a:bodyPr/>
          <a:lstStyle/>
          <a:p>
            <a:fld id="{74DF391A-8E99-4744-ACD2-6A1277F45198}" type="slidenum">
              <a:rPr lang="en-US" smtClean="0"/>
              <a:t>2</a:t>
            </a:fld>
            <a:endParaRPr lang="en-US"/>
          </a:p>
        </p:txBody>
      </p:sp>
    </p:spTree>
    <p:extLst>
      <p:ext uri="{BB962C8B-B14F-4D97-AF65-F5344CB8AC3E}">
        <p14:creationId xmlns:p14="http://schemas.microsoft.com/office/powerpoint/2010/main" val="1445291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11111"/>
                </a:solidFill>
                <a:effectLst/>
                <a:latin typeface="Arial" panose="020B0604020202020204" pitchFamily="34" charset="0"/>
                <a:ea typeface="Times New Roman" panose="02020603050405020304" pitchFamily="18" charset="0"/>
              </a:rPr>
              <a:t>When the shorter-term MA crosses above the longer-term MA, it's a </a:t>
            </a:r>
            <a:r>
              <a:rPr lang="en-US" sz="1800" u="sng" dirty="0">
                <a:solidFill>
                  <a:srgbClr val="2C40D0"/>
                </a:solidFill>
                <a:effectLst/>
                <a:latin typeface="Arial" panose="020B0604020202020204" pitchFamily="34" charset="0"/>
                <a:ea typeface="Times New Roman" panose="02020603050405020304" pitchFamily="18" charset="0"/>
                <a:hlinkClick r:id="rId3"/>
              </a:rPr>
              <a:t>buy signal</a:t>
            </a:r>
            <a:r>
              <a:rPr lang="en-US" sz="1800" dirty="0">
                <a:solidFill>
                  <a:srgbClr val="111111"/>
                </a:solidFill>
                <a:effectLst/>
                <a:latin typeface="Arial" panose="020B0604020202020204" pitchFamily="34" charset="0"/>
                <a:ea typeface="Times New Roman" panose="02020603050405020304" pitchFamily="18" charset="0"/>
              </a:rPr>
              <a:t>, as it indicates that the trend is shifting up. This is known as a "</a:t>
            </a:r>
            <a:r>
              <a:rPr lang="en-US" sz="1800" u="sng" dirty="0">
                <a:solidFill>
                  <a:srgbClr val="2C40D0"/>
                </a:solidFill>
                <a:effectLst/>
                <a:latin typeface="Arial" panose="020B0604020202020204" pitchFamily="34" charset="0"/>
                <a:ea typeface="Times New Roman" panose="02020603050405020304" pitchFamily="18" charset="0"/>
                <a:hlinkClick r:id="rId4"/>
              </a:rPr>
              <a:t>golden cross</a:t>
            </a:r>
            <a:r>
              <a:rPr lang="en-US" sz="1800" dirty="0">
                <a:solidFill>
                  <a:srgbClr val="111111"/>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An asset with RSI ≥70 is often considered overbought, while an asset with RSI ≤ 30 is often considered oversold/ underbought which is preferred on the part of the buyer. An overbought signal suggests that assets may be in for a price correction. An oversold signal could mean that short-term declines are reaching maturity and assets may be in for a rally.</a:t>
            </a:r>
          </a:p>
          <a:p>
            <a:endParaRPr lang="en-US" dirty="0"/>
          </a:p>
        </p:txBody>
      </p:sp>
      <p:sp>
        <p:nvSpPr>
          <p:cNvPr id="4" name="Slide Number Placeholder 3"/>
          <p:cNvSpPr>
            <a:spLocks noGrp="1"/>
          </p:cNvSpPr>
          <p:nvPr>
            <p:ph type="sldNum" sz="quarter" idx="5"/>
          </p:nvPr>
        </p:nvSpPr>
        <p:spPr/>
        <p:txBody>
          <a:bodyPr/>
          <a:lstStyle/>
          <a:p>
            <a:fld id="{74DF391A-8E99-4744-ACD2-6A1277F45198}" type="slidenum">
              <a:rPr lang="en-US" smtClean="0"/>
              <a:t>5</a:t>
            </a:fld>
            <a:endParaRPr lang="en-US"/>
          </a:p>
        </p:txBody>
      </p:sp>
    </p:spTree>
    <p:extLst>
      <p:ext uri="{BB962C8B-B14F-4D97-AF65-F5344CB8AC3E}">
        <p14:creationId xmlns:p14="http://schemas.microsoft.com/office/powerpoint/2010/main" val="334403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Analyzing the game stop data, we see that prior to the surge in stock price there is a decline in stock price. From analysis of the moving average, it is advisable that the stock be sold in order to limit losses</a:t>
            </a:r>
          </a:p>
        </p:txBody>
      </p:sp>
      <p:sp>
        <p:nvSpPr>
          <p:cNvPr id="4" name="Slide Number Placeholder 3"/>
          <p:cNvSpPr>
            <a:spLocks noGrp="1"/>
          </p:cNvSpPr>
          <p:nvPr>
            <p:ph type="sldNum" sz="quarter" idx="5"/>
          </p:nvPr>
        </p:nvSpPr>
        <p:spPr/>
        <p:txBody>
          <a:bodyPr/>
          <a:lstStyle/>
          <a:p>
            <a:fld id="{74DF391A-8E99-4744-ACD2-6A1277F45198}" type="slidenum">
              <a:rPr lang="en-US" smtClean="0"/>
              <a:t>6</a:t>
            </a:fld>
            <a:endParaRPr lang="en-US"/>
          </a:p>
        </p:txBody>
      </p:sp>
    </p:spTree>
    <p:extLst>
      <p:ext uri="{BB962C8B-B14F-4D97-AF65-F5344CB8AC3E}">
        <p14:creationId xmlns:p14="http://schemas.microsoft.com/office/powerpoint/2010/main" val="3977933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Analyzing the game stop data, we see that prior to the surge in stock price there is a decline in stock price. From analysis of the moving average, it is advisable that the stock be sold in order to limit losses</a:t>
            </a:r>
          </a:p>
        </p:txBody>
      </p:sp>
      <p:sp>
        <p:nvSpPr>
          <p:cNvPr id="4" name="Slide Number Placeholder 3"/>
          <p:cNvSpPr>
            <a:spLocks noGrp="1"/>
          </p:cNvSpPr>
          <p:nvPr>
            <p:ph type="sldNum" sz="quarter" idx="5"/>
          </p:nvPr>
        </p:nvSpPr>
        <p:spPr/>
        <p:txBody>
          <a:bodyPr/>
          <a:lstStyle/>
          <a:p>
            <a:fld id="{74DF391A-8E99-4744-ACD2-6A1277F45198}" type="slidenum">
              <a:rPr lang="en-US" smtClean="0"/>
              <a:t>7</a:t>
            </a:fld>
            <a:endParaRPr lang="en-US"/>
          </a:p>
        </p:txBody>
      </p:sp>
    </p:spTree>
    <p:extLst>
      <p:ext uri="{BB962C8B-B14F-4D97-AF65-F5344CB8AC3E}">
        <p14:creationId xmlns:p14="http://schemas.microsoft.com/office/powerpoint/2010/main" val="2948934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DF391A-8E99-4744-ACD2-6A1277F45198}" type="slidenum">
              <a:rPr lang="en-US" smtClean="0"/>
              <a:t>8</a:t>
            </a:fld>
            <a:endParaRPr lang="en-US"/>
          </a:p>
        </p:txBody>
      </p:sp>
    </p:spTree>
    <p:extLst>
      <p:ext uri="{BB962C8B-B14F-4D97-AF65-F5344CB8AC3E}">
        <p14:creationId xmlns:p14="http://schemas.microsoft.com/office/powerpoint/2010/main" val="283678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DF391A-8E99-4744-ACD2-6A1277F45198}" type="slidenum">
              <a:rPr lang="en-US" smtClean="0"/>
              <a:t>9</a:t>
            </a:fld>
            <a:endParaRPr lang="en-US"/>
          </a:p>
        </p:txBody>
      </p:sp>
    </p:spTree>
    <p:extLst>
      <p:ext uri="{BB962C8B-B14F-4D97-AF65-F5344CB8AC3E}">
        <p14:creationId xmlns:p14="http://schemas.microsoft.com/office/powerpoint/2010/main" val="2244653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RSI shows that around 2018 shows ta good price at which a buyer could have gone into the market.  Mid 2020, although the RSI suggests that the price of ETH is </a:t>
            </a:r>
            <a:r>
              <a:rPr lang="en-US" dirty="0" err="1"/>
              <a:t>ooverpriced</a:t>
            </a:r>
            <a:r>
              <a:rPr lang="en-US" dirty="0"/>
              <a:t>, the moving average suggests an upward swing and we see an upward swing in ETH price. This goes to show that a metric should not be used in isolation but as a guide and due diligence to the investor.</a:t>
            </a:r>
          </a:p>
        </p:txBody>
      </p:sp>
      <p:sp>
        <p:nvSpPr>
          <p:cNvPr id="4" name="Slide Number Placeholder 3"/>
          <p:cNvSpPr>
            <a:spLocks noGrp="1"/>
          </p:cNvSpPr>
          <p:nvPr>
            <p:ph type="sldNum" sz="quarter" idx="5"/>
          </p:nvPr>
        </p:nvSpPr>
        <p:spPr/>
        <p:txBody>
          <a:bodyPr/>
          <a:lstStyle/>
          <a:p>
            <a:fld id="{74DF391A-8E99-4744-ACD2-6A1277F45198}" type="slidenum">
              <a:rPr lang="en-US" smtClean="0"/>
              <a:t>10</a:t>
            </a:fld>
            <a:endParaRPr lang="en-US"/>
          </a:p>
        </p:txBody>
      </p:sp>
    </p:spTree>
    <p:extLst>
      <p:ext uri="{BB962C8B-B14F-4D97-AF65-F5344CB8AC3E}">
        <p14:creationId xmlns:p14="http://schemas.microsoft.com/office/powerpoint/2010/main" val="3910812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ource Serif Pro"/>
              </a:rPr>
              <a:t>The point is to find stocks that have high beta, and portfolios that have high alpha. High beta values mean that the stock fares better than index, so those stocks have a chance at beating the market. Alpha values above zero mean that your portfolio gives positive return no matter what the market does.</a:t>
            </a:r>
            <a:endParaRPr lang="en-US" dirty="0"/>
          </a:p>
        </p:txBody>
      </p:sp>
      <p:sp>
        <p:nvSpPr>
          <p:cNvPr id="4" name="Slide Number Placeholder 3"/>
          <p:cNvSpPr>
            <a:spLocks noGrp="1"/>
          </p:cNvSpPr>
          <p:nvPr>
            <p:ph type="sldNum" sz="quarter" idx="5"/>
          </p:nvPr>
        </p:nvSpPr>
        <p:spPr/>
        <p:txBody>
          <a:bodyPr/>
          <a:lstStyle/>
          <a:p>
            <a:fld id="{74DF391A-8E99-4744-ACD2-6A1277F45198}" type="slidenum">
              <a:rPr lang="en-US" smtClean="0"/>
              <a:t>11</a:t>
            </a:fld>
            <a:endParaRPr lang="en-US"/>
          </a:p>
        </p:txBody>
      </p:sp>
    </p:spTree>
    <p:extLst>
      <p:ext uri="{BB962C8B-B14F-4D97-AF65-F5344CB8AC3E}">
        <p14:creationId xmlns:p14="http://schemas.microsoft.com/office/powerpoint/2010/main" val="3044329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2BBC233-01C5-4F2A-BD4D-F13544E17236}" type="datetimeFigureOut">
              <a:rPr lang="en-US" smtClean="0"/>
              <a:pPr/>
              <a:t>4/11/2021</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AB99A8BA-4209-4305-866D-0B9F24231408}" type="slidenum">
              <a:rPr lang="en-US" smtClean="0"/>
              <a:pPr/>
              <a:t>‹#›</a:t>
            </a:fld>
            <a:endParaRPr lang="en-US"/>
          </a:p>
        </p:txBody>
      </p:sp>
    </p:spTree>
    <p:extLst>
      <p:ext uri="{BB962C8B-B14F-4D97-AF65-F5344CB8AC3E}">
        <p14:creationId xmlns:p14="http://schemas.microsoft.com/office/powerpoint/2010/main" val="3310997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2BBC233-01C5-4F2A-BD4D-F13544E17236}" type="datetimeFigureOut">
              <a:rPr lang="en-US" smtClean="0"/>
              <a:pPr/>
              <a:t>4/11/2021</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AB99A8BA-4209-4305-866D-0B9F24231408}" type="slidenum">
              <a:rPr lang="en-US" smtClean="0"/>
              <a:pPr/>
              <a:t>‹#›</a:t>
            </a:fld>
            <a:endParaRPr lang="en-US"/>
          </a:p>
        </p:txBody>
      </p:sp>
    </p:spTree>
    <p:extLst>
      <p:ext uri="{BB962C8B-B14F-4D97-AF65-F5344CB8AC3E}">
        <p14:creationId xmlns:p14="http://schemas.microsoft.com/office/powerpoint/2010/main" val="75175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2BBC233-01C5-4F2A-BD4D-F13544E17236}" type="datetimeFigureOut">
              <a:rPr lang="en-US" smtClean="0"/>
              <a:pPr/>
              <a:t>4/11/2021</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AB99A8BA-4209-4305-866D-0B9F24231408}" type="slidenum">
              <a:rPr lang="en-US" smtClean="0"/>
              <a:pPr/>
              <a:t>‹#›</a:t>
            </a:fld>
            <a:endParaRPr lang="en-US"/>
          </a:p>
        </p:txBody>
      </p:sp>
    </p:spTree>
    <p:extLst>
      <p:ext uri="{BB962C8B-B14F-4D97-AF65-F5344CB8AC3E}">
        <p14:creationId xmlns:p14="http://schemas.microsoft.com/office/powerpoint/2010/main" val="644719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0"/>
            <a:ext cx="10972800" cy="762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2BBC233-01C5-4F2A-BD4D-F13544E17236}" type="datetimeFigureOut">
              <a:rPr lang="en-US" smtClean="0"/>
              <a:pPr/>
              <a:t>4/11/2021</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AB99A8BA-4209-4305-866D-0B9F24231408}" type="slidenum">
              <a:rPr lang="en-US" smtClean="0"/>
              <a:pPr/>
              <a:t>‹#›</a:t>
            </a:fld>
            <a:endParaRPr lang="en-US"/>
          </a:p>
        </p:txBody>
      </p:sp>
    </p:spTree>
    <p:extLst>
      <p:ext uri="{BB962C8B-B14F-4D97-AF65-F5344CB8AC3E}">
        <p14:creationId xmlns:p14="http://schemas.microsoft.com/office/powerpoint/2010/main" val="1019762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2BBC233-01C5-4F2A-BD4D-F13544E17236}" type="datetimeFigureOut">
              <a:rPr lang="en-US" smtClean="0"/>
              <a:pPr/>
              <a:t>4/11/2021</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AB99A8BA-4209-4305-866D-0B9F24231408}" type="slidenum">
              <a:rPr lang="en-US" smtClean="0"/>
              <a:pPr/>
              <a:t>‹#›</a:t>
            </a:fld>
            <a:endParaRPr lang="en-US"/>
          </a:p>
        </p:txBody>
      </p:sp>
    </p:spTree>
    <p:extLst>
      <p:ext uri="{BB962C8B-B14F-4D97-AF65-F5344CB8AC3E}">
        <p14:creationId xmlns:p14="http://schemas.microsoft.com/office/powerpoint/2010/main" val="3357174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A2BBC233-01C5-4F2A-BD4D-F13544E17236}" type="datetimeFigureOut">
              <a:rPr lang="en-US" smtClean="0"/>
              <a:pPr/>
              <a:t>4/11/2021</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AB99A8BA-4209-4305-866D-0B9F24231408}" type="slidenum">
              <a:rPr lang="en-US" smtClean="0"/>
              <a:pPr/>
              <a:t>‹#›</a:t>
            </a:fld>
            <a:endParaRPr lang="en-US"/>
          </a:p>
        </p:txBody>
      </p:sp>
    </p:spTree>
    <p:extLst>
      <p:ext uri="{BB962C8B-B14F-4D97-AF65-F5344CB8AC3E}">
        <p14:creationId xmlns:p14="http://schemas.microsoft.com/office/powerpoint/2010/main" val="2923787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A2BBC233-01C5-4F2A-BD4D-F13544E17236}" type="datetimeFigureOut">
              <a:rPr lang="en-US" smtClean="0"/>
              <a:pPr/>
              <a:t>4/11/2021</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AB99A8BA-4209-4305-866D-0B9F24231408}" type="slidenum">
              <a:rPr lang="en-US" smtClean="0"/>
              <a:pPr/>
              <a:t>‹#›</a:t>
            </a:fld>
            <a:endParaRPr lang="en-US"/>
          </a:p>
        </p:txBody>
      </p:sp>
    </p:spTree>
    <p:extLst>
      <p:ext uri="{BB962C8B-B14F-4D97-AF65-F5344CB8AC3E}">
        <p14:creationId xmlns:p14="http://schemas.microsoft.com/office/powerpoint/2010/main" val="952920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A2BBC233-01C5-4F2A-BD4D-F13544E17236}" type="datetimeFigureOut">
              <a:rPr lang="en-US" smtClean="0"/>
              <a:pPr/>
              <a:t>4/11/2021</a:t>
            </a:fld>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AB99A8BA-4209-4305-866D-0B9F24231408}" type="slidenum">
              <a:rPr lang="en-US" smtClean="0"/>
              <a:pPr/>
              <a:t>‹#›</a:t>
            </a:fld>
            <a:endParaRPr lang="en-US"/>
          </a:p>
        </p:txBody>
      </p:sp>
    </p:spTree>
    <p:extLst>
      <p:ext uri="{BB962C8B-B14F-4D97-AF65-F5344CB8AC3E}">
        <p14:creationId xmlns:p14="http://schemas.microsoft.com/office/powerpoint/2010/main" val="3940054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A2BBC233-01C5-4F2A-BD4D-F13544E17236}" type="datetimeFigureOut">
              <a:rPr lang="en-US" smtClean="0"/>
              <a:pPr/>
              <a:t>4/11/2021</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AB99A8BA-4209-4305-866D-0B9F24231408}" type="slidenum">
              <a:rPr lang="en-US" smtClean="0"/>
              <a:pPr/>
              <a:t>‹#›</a:t>
            </a:fld>
            <a:endParaRPr lang="en-US"/>
          </a:p>
        </p:txBody>
      </p:sp>
    </p:spTree>
    <p:extLst>
      <p:ext uri="{BB962C8B-B14F-4D97-AF65-F5344CB8AC3E}">
        <p14:creationId xmlns:p14="http://schemas.microsoft.com/office/powerpoint/2010/main" val="1658678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A2BBC233-01C5-4F2A-BD4D-F13544E17236}" type="datetimeFigureOut">
              <a:rPr lang="en-US" smtClean="0"/>
              <a:pPr/>
              <a:t>4/11/2021</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AB99A8BA-4209-4305-866D-0B9F24231408}" type="slidenum">
              <a:rPr lang="en-US" smtClean="0"/>
              <a:pPr/>
              <a:t>‹#›</a:t>
            </a:fld>
            <a:endParaRPr lang="en-US"/>
          </a:p>
        </p:txBody>
      </p:sp>
    </p:spTree>
    <p:extLst>
      <p:ext uri="{BB962C8B-B14F-4D97-AF65-F5344CB8AC3E}">
        <p14:creationId xmlns:p14="http://schemas.microsoft.com/office/powerpoint/2010/main" val="260225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A2BBC233-01C5-4F2A-BD4D-F13544E17236}" type="datetimeFigureOut">
              <a:rPr lang="en-US" smtClean="0"/>
              <a:pPr/>
              <a:t>4/11/2021</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AB99A8BA-4209-4305-866D-0B9F24231408}" type="slidenum">
              <a:rPr lang="en-US" smtClean="0"/>
              <a:pPr/>
              <a:t>‹#›</a:t>
            </a:fld>
            <a:endParaRPr lang="en-US"/>
          </a:p>
        </p:txBody>
      </p:sp>
    </p:spTree>
    <p:extLst>
      <p:ext uri="{BB962C8B-B14F-4D97-AF65-F5344CB8AC3E}">
        <p14:creationId xmlns:p14="http://schemas.microsoft.com/office/powerpoint/2010/main" val="892343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3200" y="0"/>
            <a:ext cx="10972800" cy="762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0" y="1143001"/>
            <a:ext cx="121920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0" y="6629400"/>
            <a:ext cx="121920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03200" y="609600"/>
            <a:ext cx="117856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7936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3600" b="1" kern="1200">
          <a:solidFill>
            <a:srgbClr val="002060"/>
          </a:solidFill>
          <a:latin typeface="Calibri"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6.png"/><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14.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5.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4.png"/><Relationship Id="rId4" Type="http://schemas.openxmlformats.org/officeDocument/2006/relationships/image" Target="../media/image27.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2.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2.png"/><Relationship Id="rId4" Type="http://schemas.openxmlformats.org/officeDocument/2006/relationships/image" Target="../media/image35.png"/><Relationship Id="rId9"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119A3-7CB3-4498-AE75-57A15D85A1F6}"/>
              </a:ext>
            </a:extLst>
          </p:cNvPr>
          <p:cNvSpPr>
            <a:spLocks noGrp="1"/>
          </p:cNvSpPr>
          <p:nvPr>
            <p:ph type="ctrTitle"/>
          </p:nvPr>
        </p:nvSpPr>
        <p:spPr>
          <a:xfrm>
            <a:off x="1208314" y="1727655"/>
            <a:ext cx="10363200" cy="1470025"/>
          </a:xfrm>
        </p:spPr>
        <p:txBody>
          <a:bodyPr/>
          <a:lstStyle/>
          <a:p>
            <a:r>
              <a:rPr lang="en-US" dirty="0"/>
              <a:t>Impact of News Sentiments on Stock Performance From a Novice’s Perspective</a:t>
            </a:r>
          </a:p>
        </p:txBody>
      </p:sp>
      <p:sp>
        <p:nvSpPr>
          <p:cNvPr id="3" name="Subtitle 2">
            <a:extLst>
              <a:ext uri="{FF2B5EF4-FFF2-40B4-BE49-F238E27FC236}">
                <a16:creationId xmlns:a16="http://schemas.microsoft.com/office/drawing/2014/main" id="{692A3F22-2304-4F97-80DC-66C14551EF97}"/>
              </a:ext>
            </a:extLst>
          </p:cNvPr>
          <p:cNvSpPr>
            <a:spLocks noGrp="1"/>
          </p:cNvSpPr>
          <p:nvPr>
            <p:ph type="subTitle" idx="1"/>
          </p:nvPr>
        </p:nvSpPr>
        <p:spPr/>
        <p:txBody>
          <a:bodyPr/>
          <a:lstStyle/>
          <a:p>
            <a:r>
              <a:rPr lang="en-US" b="1" dirty="0">
                <a:solidFill>
                  <a:schemeClr val="tx1"/>
                </a:solidFill>
              </a:rPr>
              <a:t>Judah Odiachi</a:t>
            </a:r>
          </a:p>
        </p:txBody>
      </p:sp>
    </p:spTree>
    <p:extLst>
      <p:ext uri="{BB962C8B-B14F-4D97-AF65-F5344CB8AC3E}">
        <p14:creationId xmlns:p14="http://schemas.microsoft.com/office/powerpoint/2010/main" val="2958637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ETHEREUM (ETH-USD) Price Analysis: 			</a:t>
            </a:r>
          </a:p>
        </p:txBody>
      </p:sp>
      <p:sp>
        <p:nvSpPr>
          <p:cNvPr id="3" name="Content Placeholder 2"/>
          <p:cNvSpPr>
            <a:spLocks noGrp="1"/>
          </p:cNvSpPr>
          <p:nvPr>
            <p:ph idx="1"/>
          </p:nvPr>
        </p:nvSpPr>
        <p:spPr>
          <a:xfrm>
            <a:off x="-3718514" y="4778714"/>
            <a:ext cx="11258026" cy="5029200"/>
          </a:xfrm>
        </p:spPr>
        <p:txBody>
          <a:bodyPr>
            <a:normAutofit/>
          </a:bodyPr>
          <a:lstStyle/>
          <a:p>
            <a:endParaRPr lang="en-US" dirty="0"/>
          </a:p>
          <a:p>
            <a:endParaRPr lang="en-US" dirty="0"/>
          </a:p>
          <a:p>
            <a:pPr lvl="1"/>
            <a:endParaRPr lang="en-US" dirty="0"/>
          </a:p>
        </p:txBody>
      </p:sp>
      <p:pic>
        <p:nvPicPr>
          <p:cNvPr id="5" name="Picture 4">
            <a:extLst>
              <a:ext uri="{FF2B5EF4-FFF2-40B4-BE49-F238E27FC236}">
                <a16:creationId xmlns:a16="http://schemas.microsoft.com/office/drawing/2014/main" id="{37E9A9A0-A450-489C-9A9F-A814AF2B4494}"/>
              </a:ext>
            </a:extLst>
          </p:cNvPr>
          <p:cNvPicPr>
            <a:picLocks noChangeAspect="1"/>
          </p:cNvPicPr>
          <p:nvPr/>
        </p:nvPicPr>
        <p:blipFill>
          <a:blip r:embed="rId3"/>
          <a:stretch>
            <a:fillRect/>
          </a:stretch>
        </p:blipFill>
        <p:spPr>
          <a:xfrm>
            <a:off x="27414" y="2150477"/>
            <a:ext cx="3694176" cy="2729219"/>
          </a:xfrm>
          <a:prstGeom prst="rect">
            <a:avLst/>
          </a:prstGeom>
        </p:spPr>
      </p:pic>
      <p:pic>
        <p:nvPicPr>
          <p:cNvPr id="8" name="Picture 7">
            <a:extLst>
              <a:ext uri="{FF2B5EF4-FFF2-40B4-BE49-F238E27FC236}">
                <a16:creationId xmlns:a16="http://schemas.microsoft.com/office/drawing/2014/main" id="{8B06F7DF-D236-44B3-AC55-9F125A9FFF17}"/>
              </a:ext>
            </a:extLst>
          </p:cNvPr>
          <p:cNvPicPr>
            <a:picLocks noChangeAspect="1"/>
          </p:cNvPicPr>
          <p:nvPr/>
        </p:nvPicPr>
        <p:blipFill>
          <a:blip r:embed="rId4"/>
          <a:stretch>
            <a:fillRect/>
          </a:stretch>
        </p:blipFill>
        <p:spPr>
          <a:xfrm>
            <a:off x="3937746" y="3272617"/>
            <a:ext cx="3502152" cy="2729219"/>
          </a:xfrm>
          <a:prstGeom prst="rect">
            <a:avLst/>
          </a:prstGeom>
        </p:spPr>
      </p:pic>
      <p:pic>
        <p:nvPicPr>
          <p:cNvPr id="11" name="Picture 10">
            <a:extLst>
              <a:ext uri="{FF2B5EF4-FFF2-40B4-BE49-F238E27FC236}">
                <a16:creationId xmlns:a16="http://schemas.microsoft.com/office/drawing/2014/main" id="{4E381F6B-C86F-4568-B5A7-CB25B43C65F2}"/>
              </a:ext>
            </a:extLst>
          </p:cNvPr>
          <p:cNvPicPr>
            <a:picLocks noChangeAspect="1"/>
          </p:cNvPicPr>
          <p:nvPr/>
        </p:nvPicPr>
        <p:blipFill>
          <a:blip r:embed="rId5"/>
          <a:stretch>
            <a:fillRect/>
          </a:stretch>
        </p:blipFill>
        <p:spPr>
          <a:xfrm>
            <a:off x="3747378" y="790147"/>
            <a:ext cx="3694176" cy="2583926"/>
          </a:xfrm>
          <a:prstGeom prst="rect">
            <a:avLst/>
          </a:prstGeom>
        </p:spPr>
      </p:pic>
      <p:cxnSp>
        <p:nvCxnSpPr>
          <p:cNvPr id="26" name="Straight Connector 25">
            <a:extLst>
              <a:ext uri="{FF2B5EF4-FFF2-40B4-BE49-F238E27FC236}">
                <a16:creationId xmlns:a16="http://schemas.microsoft.com/office/drawing/2014/main" id="{4649939C-7692-4B97-9585-EEEE44C88BBF}"/>
              </a:ext>
            </a:extLst>
          </p:cNvPr>
          <p:cNvCxnSpPr>
            <a:cxnSpLocks/>
          </p:cNvCxnSpPr>
          <p:nvPr/>
        </p:nvCxnSpPr>
        <p:spPr>
          <a:xfrm>
            <a:off x="5415321" y="1004921"/>
            <a:ext cx="0" cy="4613782"/>
          </a:xfrm>
          <a:prstGeom prst="line">
            <a:avLst/>
          </a:prstGeom>
          <a:ln w="190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FA8901C-9546-4C6A-B18F-7EE2A12893A2}"/>
              </a:ext>
            </a:extLst>
          </p:cNvPr>
          <p:cNvCxnSpPr>
            <a:cxnSpLocks/>
          </p:cNvCxnSpPr>
          <p:nvPr/>
        </p:nvCxnSpPr>
        <p:spPr>
          <a:xfrm flipH="1">
            <a:off x="6872748" y="1004921"/>
            <a:ext cx="20149" cy="4579802"/>
          </a:xfrm>
          <a:prstGeom prst="line">
            <a:avLst/>
          </a:prstGeom>
          <a:ln w="28575">
            <a:prstDash val="sysDash"/>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801D223F-3B74-4AF6-9AC5-B6F81553FE5D}"/>
              </a:ext>
            </a:extLst>
          </p:cNvPr>
          <p:cNvCxnSpPr>
            <a:cxnSpLocks/>
          </p:cNvCxnSpPr>
          <p:nvPr/>
        </p:nvCxnSpPr>
        <p:spPr>
          <a:xfrm flipV="1">
            <a:off x="6892897" y="1228591"/>
            <a:ext cx="304316" cy="144922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AB9AEA5F-CE7D-4C0C-A1A1-990D1D55043E}"/>
              </a:ext>
            </a:extLst>
          </p:cNvPr>
          <p:cNvSpPr/>
          <p:nvPr/>
        </p:nvSpPr>
        <p:spPr>
          <a:xfrm>
            <a:off x="5292498" y="5219506"/>
            <a:ext cx="244166" cy="422263"/>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a:extLst>
              <a:ext uri="{FF2B5EF4-FFF2-40B4-BE49-F238E27FC236}">
                <a16:creationId xmlns:a16="http://schemas.microsoft.com/office/drawing/2014/main" id="{CBD6E2AB-5F8A-4700-8286-5EF88E7BB1B6}"/>
              </a:ext>
            </a:extLst>
          </p:cNvPr>
          <p:cNvSpPr/>
          <p:nvPr/>
        </p:nvSpPr>
        <p:spPr>
          <a:xfrm>
            <a:off x="6770814" y="3486897"/>
            <a:ext cx="244166" cy="422263"/>
          </a:xfrm>
          <a:prstGeom prst="ellipse">
            <a:avLst/>
          </a:prstGeom>
          <a:no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1">
                  <a:lumMod val="40000"/>
                  <a:lumOff val="60000"/>
                </a:schemeClr>
              </a:solidFill>
            </a:endParaRPr>
          </a:p>
        </p:txBody>
      </p:sp>
      <p:sp>
        <p:nvSpPr>
          <p:cNvPr id="40" name="TextBox 39">
            <a:extLst>
              <a:ext uri="{FF2B5EF4-FFF2-40B4-BE49-F238E27FC236}">
                <a16:creationId xmlns:a16="http://schemas.microsoft.com/office/drawing/2014/main" id="{97B52DF9-5CF5-4BDD-856F-67B11719EFE1}"/>
              </a:ext>
            </a:extLst>
          </p:cNvPr>
          <p:cNvSpPr txBox="1"/>
          <p:nvPr/>
        </p:nvSpPr>
        <p:spPr>
          <a:xfrm rot="16804575">
            <a:off x="6784277" y="1574387"/>
            <a:ext cx="433633" cy="246221"/>
          </a:xfrm>
          <a:prstGeom prst="rect">
            <a:avLst/>
          </a:prstGeom>
          <a:noFill/>
        </p:spPr>
        <p:txBody>
          <a:bodyPr wrap="square" rtlCol="0">
            <a:spAutoFit/>
          </a:bodyPr>
          <a:lstStyle/>
          <a:p>
            <a:r>
              <a:rPr lang="en-US" sz="1000" b="1" dirty="0"/>
              <a:t>BUY</a:t>
            </a:r>
          </a:p>
        </p:txBody>
      </p:sp>
      <p:pic>
        <p:nvPicPr>
          <p:cNvPr id="41" name="Picture 40">
            <a:extLst>
              <a:ext uri="{FF2B5EF4-FFF2-40B4-BE49-F238E27FC236}">
                <a16:creationId xmlns:a16="http://schemas.microsoft.com/office/drawing/2014/main" id="{F1D6ECE1-9E0C-48B7-8962-102E9CF039DF}"/>
              </a:ext>
            </a:extLst>
          </p:cNvPr>
          <p:cNvPicPr>
            <a:picLocks noChangeAspect="1"/>
          </p:cNvPicPr>
          <p:nvPr/>
        </p:nvPicPr>
        <p:blipFill rotWithShape="1">
          <a:blip r:embed="rId6"/>
          <a:srcRect l="9394" r="8994" b="2098"/>
          <a:stretch/>
        </p:blipFill>
        <p:spPr>
          <a:xfrm>
            <a:off x="7656054" y="1997274"/>
            <a:ext cx="3978580" cy="3035623"/>
          </a:xfrm>
          <a:prstGeom prst="rect">
            <a:avLst/>
          </a:prstGeom>
        </p:spPr>
      </p:pic>
      <mc:AlternateContent xmlns:mc="http://schemas.openxmlformats.org/markup-compatibility/2006" xmlns:a14="http://schemas.microsoft.com/office/drawing/2010/main">
        <mc:Choice Requires="a14">
          <p:sp>
            <p:nvSpPr>
              <p:cNvPr id="42" name="Text Box 3">
                <a:extLst>
                  <a:ext uri="{FF2B5EF4-FFF2-40B4-BE49-F238E27FC236}">
                    <a16:creationId xmlns:a16="http://schemas.microsoft.com/office/drawing/2014/main" id="{8CFB4969-7194-4B27-9550-C2D2AFDAEE0F}"/>
                  </a:ext>
                </a:extLst>
              </p:cNvPr>
              <p:cNvSpPr txBox="1"/>
              <p:nvPr/>
            </p:nvSpPr>
            <p:spPr>
              <a:xfrm>
                <a:off x="7863246" y="2820274"/>
                <a:ext cx="1690255" cy="347116"/>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11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100" i="1">
                          <a:effectLst/>
                          <a:latin typeface="Cambria Math" panose="02040503050406030204" pitchFamily="18" charset="0"/>
                          <a:ea typeface="Calibri" panose="020F0502020204030204" pitchFamily="34" charset="0"/>
                          <a:cs typeface="Times New Roman" panose="02020603050405020304" pitchFamily="18" charset="0"/>
                        </a:rPr>
                        <m:t>=</m:t>
                      </m:r>
                      <m:r>
                        <a:rPr lang="en-US" sz="1100" b="0" i="1" smtClean="0">
                          <a:effectLst/>
                          <a:latin typeface="Cambria Math" panose="02040503050406030204" pitchFamily="18" charset="0"/>
                          <a:ea typeface="Calibri" panose="020F0502020204030204" pitchFamily="34" charset="0"/>
                          <a:cs typeface="Times New Roman" panose="02020603050405020304" pitchFamily="18" charset="0"/>
                        </a:rPr>
                        <m:t>1.56</m:t>
                      </m:r>
                      <m:r>
                        <a:rPr lang="en-US" sz="11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𝑚</m:t>
                          </m:r>
                        </m:sub>
                      </m:sSub>
                      <m:r>
                        <a:rPr lang="en-US" sz="1100" b="0" i="1" smtClean="0">
                          <a:effectLst/>
                          <a:latin typeface="Cambria Math" panose="02040503050406030204" pitchFamily="18" charset="0"/>
                          <a:ea typeface="Calibri" panose="020F0502020204030204" pitchFamily="34" charset="0"/>
                          <a:cs typeface="Times New Roman" panose="02020603050405020304" pitchFamily="18" charset="0"/>
                        </a:rPr>
                        <m:t>+1.79</m:t>
                      </m:r>
                    </m:oMath>
                  </m:oMathPara>
                </a14:m>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2" name="Text Box 3">
                <a:extLst>
                  <a:ext uri="{FF2B5EF4-FFF2-40B4-BE49-F238E27FC236}">
                    <a16:creationId xmlns:a16="http://schemas.microsoft.com/office/drawing/2014/main" id="{8CFB4969-7194-4B27-9550-C2D2AFDAEE0F}"/>
                  </a:ext>
                </a:extLst>
              </p:cNvPr>
              <p:cNvSpPr txBox="1">
                <a:spLocks noRot="1" noChangeAspect="1" noMove="1" noResize="1" noEditPoints="1" noAdjustHandles="1" noChangeArrowheads="1" noChangeShapeType="1" noTextEdit="1"/>
              </p:cNvSpPr>
              <p:nvPr/>
            </p:nvSpPr>
            <p:spPr>
              <a:xfrm>
                <a:off x="7863246" y="2820274"/>
                <a:ext cx="1690255" cy="347116"/>
              </a:xfrm>
              <a:prstGeom prst="rect">
                <a:avLst/>
              </a:prstGeom>
              <a:blipFill>
                <a:blip r:embed="rId7"/>
                <a:stretch>
                  <a:fillRect/>
                </a:stretch>
              </a:blipFill>
              <a:ln w="6350">
                <a:noFill/>
              </a:ln>
            </p:spPr>
            <p:txBody>
              <a:bodyPr/>
              <a:lstStyle/>
              <a:p>
                <a:r>
                  <a:rPr lang="en-US">
                    <a:noFill/>
                  </a:rPr>
                  <a:t> </a:t>
                </a:r>
              </a:p>
            </p:txBody>
          </p:sp>
        </mc:Fallback>
      </mc:AlternateContent>
      <p:sp>
        <p:nvSpPr>
          <p:cNvPr id="43" name="TextBox 42">
            <a:extLst>
              <a:ext uri="{FF2B5EF4-FFF2-40B4-BE49-F238E27FC236}">
                <a16:creationId xmlns:a16="http://schemas.microsoft.com/office/drawing/2014/main" id="{43FCDD5D-265A-4B35-81E4-109E3E380882}"/>
              </a:ext>
            </a:extLst>
          </p:cNvPr>
          <p:cNvSpPr txBox="1"/>
          <p:nvPr/>
        </p:nvSpPr>
        <p:spPr>
          <a:xfrm>
            <a:off x="8029980" y="3167390"/>
            <a:ext cx="1077861" cy="261610"/>
          </a:xfrm>
          <a:prstGeom prst="rect">
            <a:avLst/>
          </a:prstGeom>
          <a:noFill/>
        </p:spPr>
        <p:txBody>
          <a:bodyPr wrap="square" rtlCol="0">
            <a:spAutoFit/>
          </a:bodyPr>
          <a:lstStyle/>
          <a:p>
            <a:r>
              <a:rPr lang="en-US" sz="1100" dirty="0"/>
              <a:t>R </a:t>
            </a:r>
            <a:r>
              <a:rPr lang="en-US" sz="1100" dirty="0" err="1"/>
              <a:t>sqd</a:t>
            </a:r>
            <a:r>
              <a:rPr lang="en-US" sz="1100" dirty="0"/>
              <a:t> = 0.019</a:t>
            </a:r>
          </a:p>
        </p:txBody>
      </p:sp>
    </p:spTree>
    <p:extLst>
      <p:ext uri="{BB962C8B-B14F-4D97-AF65-F5344CB8AC3E}">
        <p14:creationId xmlns:p14="http://schemas.microsoft.com/office/powerpoint/2010/main" val="352762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p:bldP spid="42" grpId="0" animBg="1"/>
      <p:bldP spid="4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CAPM SUMMARY</a:t>
            </a:r>
          </a:p>
        </p:txBody>
      </p:sp>
      <p:sp>
        <p:nvSpPr>
          <p:cNvPr id="3" name="Content Placeholder 2"/>
          <p:cNvSpPr>
            <a:spLocks noGrp="1"/>
          </p:cNvSpPr>
          <p:nvPr>
            <p:ph idx="1"/>
          </p:nvPr>
        </p:nvSpPr>
        <p:spPr>
          <a:xfrm>
            <a:off x="536047" y="762000"/>
            <a:ext cx="11258026" cy="5029200"/>
          </a:xfrm>
        </p:spPr>
        <p:txBody>
          <a:bodyPr>
            <a:normAutofit/>
          </a:bodyPr>
          <a:lstStyle/>
          <a:p>
            <a:endParaRPr lang="en-US" dirty="0"/>
          </a:p>
          <a:p>
            <a:pPr lvl="1"/>
            <a:endParaRPr lang="en-US" dirty="0"/>
          </a:p>
        </p:txBody>
      </p:sp>
      <p:graphicFrame>
        <p:nvGraphicFramePr>
          <p:cNvPr id="17" name="Chart 16">
            <a:extLst>
              <a:ext uri="{FF2B5EF4-FFF2-40B4-BE49-F238E27FC236}">
                <a16:creationId xmlns:a16="http://schemas.microsoft.com/office/drawing/2014/main" id="{0512A21D-8E3D-4FAF-B8D8-915420ACE43C}"/>
              </a:ext>
            </a:extLst>
          </p:cNvPr>
          <p:cNvGraphicFramePr>
            <a:graphicFrameLocks/>
          </p:cNvGraphicFramePr>
          <p:nvPr>
            <p:extLst>
              <p:ext uri="{D42A27DB-BD31-4B8C-83A1-F6EECF244321}">
                <p14:modId xmlns:p14="http://schemas.microsoft.com/office/powerpoint/2010/main" val="1279790831"/>
              </p:ext>
            </p:extLst>
          </p:nvPr>
        </p:nvGraphicFramePr>
        <p:xfrm>
          <a:off x="203200" y="684363"/>
          <a:ext cx="3911600" cy="24901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Chart 18">
            <a:extLst>
              <a:ext uri="{FF2B5EF4-FFF2-40B4-BE49-F238E27FC236}">
                <a16:creationId xmlns:a16="http://schemas.microsoft.com/office/drawing/2014/main" id="{F2593401-F145-494F-9B1F-8FFC7B931AAC}"/>
              </a:ext>
            </a:extLst>
          </p:cNvPr>
          <p:cNvGraphicFramePr>
            <a:graphicFrameLocks/>
          </p:cNvGraphicFramePr>
          <p:nvPr>
            <p:extLst>
              <p:ext uri="{D42A27DB-BD31-4B8C-83A1-F6EECF244321}">
                <p14:modId xmlns:p14="http://schemas.microsoft.com/office/powerpoint/2010/main" val="1984014427"/>
              </p:ext>
            </p:extLst>
          </p:nvPr>
        </p:nvGraphicFramePr>
        <p:xfrm>
          <a:off x="4037629" y="687353"/>
          <a:ext cx="3916807" cy="248716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Chart 23">
            <a:extLst>
              <a:ext uri="{FF2B5EF4-FFF2-40B4-BE49-F238E27FC236}">
                <a16:creationId xmlns:a16="http://schemas.microsoft.com/office/drawing/2014/main" id="{9EF92B04-79D3-46B7-9258-15FEB6468A22}"/>
              </a:ext>
            </a:extLst>
          </p:cNvPr>
          <p:cNvGraphicFramePr>
            <a:graphicFrameLocks/>
          </p:cNvGraphicFramePr>
          <p:nvPr>
            <p:extLst>
              <p:ext uri="{D42A27DB-BD31-4B8C-83A1-F6EECF244321}">
                <p14:modId xmlns:p14="http://schemas.microsoft.com/office/powerpoint/2010/main" val="996132531"/>
              </p:ext>
            </p:extLst>
          </p:nvPr>
        </p:nvGraphicFramePr>
        <p:xfrm>
          <a:off x="5621513" y="3276600"/>
          <a:ext cx="3913632" cy="248716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5" name="Chart 24">
            <a:extLst>
              <a:ext uri="{FF2B5EF4-FFF2-40B4-BE49-F238E27FC236}">
                <a16:creationId xmlns:a16="http://schemas.microsoft.com/office/drawing/2014/main" id="{625388EC-EB65-4860-AB56-7EC009947828}"/>
              </a:ext>
            </a:extLst>
          </p:cNvPr>
          <p:cNvGraphicFramePr>
            <a:graphicFrameLocks/>
          </p:cNvGraphicFramePr>
          <p:nvPr>
            <p:extLst>
              <p:ext uri="{D42A27DB-BD31-4B8C-83A1-F6EECF244321}">
                <p14:modId xmlns:p14="http://schemas.microsoft.com/office/powerpoint/2010/main" val="1112955315"/>
              </p:ext>
            </p:extLst>
          </p:nvPr>
        </p:nvGraphicFramePr>
        <p:xfrm>
          <a:off x="1311745" y="3276600"/>
          <a:ext cx="3913632" cy="24871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6" name="Chart 25">
            <a:extLst>
              <a:ext uri="{FF2B5EF4-FFF2-40B4-BE49-F238E27FC236}">
                <a16:creationId xmlns:a16="http://schemas.microsoft.com/office/drawing/2014/main" id="{958E45D1-B5D6-4251-A7DB-E04794F77149}"/>
              </a:ext>
            </a:extLst>
          </p:cNvPr>
          <p:cNvGraphicFramePr>
            <a:graphicFrameLocks/>
          </p:cNvGraphicFramePr>
          <p:nvPr>
            <p:extLst>
              <p:ext uri="{D42A27DB-BD31-4B8C-83A1-F6EECF244321}">
                <p14:modId xmlns:p14="http://schemas.microsoft.com/office/powerpoint/2010/main" val="2861850715"/>
              </p:ext>
            </p:extLst>
          </p:nvPr>
        </p:nvGraphicFramePr>
        <p:xfrm>
          <a:off x="7848600" y="568689"/>
          <a:ext cx="4572000" cy="2733675"/>
        </p:xfrm>
        <a:graphic>
          <a:graphicData uri="http://schemas.openxmlformats.org/drawingml/2006/chart">
            <c:chart xmlns:c="http://schemas.openxmlformats.org/drawingml/2006/chart" xmlns:r="http://schemas.openxmlformats.org/officeDocument/2006/relationships" r:id="rId7"/>
          </a:graphicData>
        </a:graphic>
      </p:graphicFrame>
      <p:sp>
        <p:nvSpPr>
          <p:cNvPr id="4" name="TextBox 3">
            <a:extLst>
              <a:ext uri="{FF2B5EF4-FFF2-40B4-BE49-F238E27FC236}">
                <a16:creationId xmlns:a16="http://schemas.microsoft.com/office/drawing/2014/main" id="{36FDE13F-A879-4187-817F-DCF7F5DEE2CD}"/>
              </a:ext>
            </a:extLst>
          </p:cNvPr>
          <p:cNvSpPr txBox="1"/>
          <p:nvPr/>
        </p:nvSpPr>
        <p:spPr>
          <a:xfrm>
            <a:off x="9477259" y="3855342"/>
            <a:ext cx="2630078" cy="646331"/>
          </a:xfrm>
          <a:prstGeom prst="rect">
            <a:avLst/>
          </a:prstGeom>
          <a:noFill/>
        </p:spPr>
        <p:txBody>
          <a:bodyPr wrap="square" rtlCol="0">
            <a:spAutoFit/>
          </a:bodyPr>
          <a:lstStyle/>
          <a:p>
            <a:r>
              <a:rPr lang="en-US" dirty="0"/>
              <a:t>* Represents data before price surge</a:t>
            </a:r>
          </a:p>
        </p:txBody>
      </p:sp>
    </p:spTree>
    <p:extLst>
      <p:ext uri="{BB962C8B-B14F-4D97-AF65-F5344CB8AC3E}">
        <p14:creationId xmlns:p14="http://schemas.microsoft.com/office/powerpoint/2010/main" val="1203908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Portfolio Theory / Mean Variance Analysis</a:t>
            </a:r>
          </a:p>
        </p:txBody>
      </p:sp>
      <p:sp>
        <p:nvSpPr>
          <p:cNvPr id="3" name="Content Placeholder 2"/>
          <p:cNvSpPr>
            <a:spLocks noGrp="1"/>
          </p:cNvSpPr>
          <p:nvPr>
            <p:ph idx="1"/>
          </p:nvPr>
        </p:nvSpPr>
        <p:spPr>
          <a:xfrm>
            <a:off x="536047" y="762000"/>
            <a:ext cx="11258026" cy="5029200"/>
          </a:xfrm>
        </p:spPr>
        <p:txBody>
          <a:bodyPr>
            <a:normAutofit/>
          </a:bodyPr>
          <a:lstStyle/>
          <a:p>
            <a:endParaRPr lang="en-US" dirty="0"/>
          </a:p>
          <a:p>
            <a:pPr lvl="1"/>
            <a:endParaRPr lang="en-US" dirty="0"/>
          </a:p>
        </p:txBody>
      </p:sp>
      <p:pic>
        <p:nvPicPr>
          <p:cNvPr id="5" name="Picture 4">
            <a:extLst>
              <a:ext uri="{FF2B5EF4-FFF2-40B4-BE49-F238E27FC236}">
                <a16:creationId xmlns:a16="http://schemas.microsoft.com/office/drawing/2014/main" id="{3C769DFD-B317-4F01-8A2D-3416731AAA40}"/>
              </a:ext>
            </a:extLst>
          </p:cNvPr>
          <p:cNvPicPr>
            <a:picLocks noChangeAspect="1"/>
          </p:cNvPicPr>
          <p:nvPr/>
        </p:nvPicPr>
        <p:blipFill>
          <a:blip r:embed="rId3"/>
          <a:stretch>
            <a:fillRect/>
          </a:stretch>
        </p:blipFill>
        <p:spPr>
          <a:xfrm>
            <a:off x="702349" y="1348893"/>
            <a:ext cx="2722338" cy="1896425"/>
          </a:xfrm>
          <a:prstGeom prst="rect">
            <a:avLst/>
          </a:prstGeom>
        </p:spPr>
      </p:pic>
      <p:sp>
        <p:nvSpPr>
          <p:cNvPr id="6" name="TextBox 5">
            <a:extLst>
              <a:ext uri="{FF2B5EF4-FFF2-40B4-BE49-F238E27FC236}">
                <a16:creationId xmlns:a16="http://schemas.microsoft.com/office/drawing/2014/main" id="{0F00F459-BD9F-4AA4-AC2F-14C34ADAFAAC}"/>
              </a:ext>
            </a:extLst>
          </p:cNvPr>
          <p:cNvSpPr txBox="1"/>
          <p:nvPr/>
        </p:nvSpPr>
        <p:spPr>
          <a:xfrm>
            <a:off x="1461960" y="830375"/>
            <a:ext cx="9753262" cy="369332"/>
          </a:xfrm>
          <a:prstGeom prst="rect">
            <a:avLst/>
          </a:prstGeom>
          <a:noFill/>
        </p:spPr>
        <p:txBody>
          <a:bodyPr wrap="square" rtlCol="0">
            <a:spAutoFit/>
          </a:bodyPr>
          <a:lstStyle/>
          <a:p>
            <a:pPr algn="ctr"/>
            <a:r>
              <a:rPr lang="en-US" b="1" dirty="0"/>
              <a:t>USING ONLY THE 4 STOCKS IN A PORTFOLIO: MAR’16 – MAR’21</a:t>
            </a:r>
          </a:p>
        </p:txBody>
      </p:sp>
      <p:pic>
        <p:nvPicPr>
          <p:cNvPr id="10" name="Picture 9">
            <a:extLst>
              <a:ext uri="{FF2B5EF4-FFF2-40B4-BE49-F238E27FC236}">
                <a16:creationId xmlns:a16="http://schemas.microsoft.com/office/drawing/2014/main" id="{E7C7751B-C584-4752-8062-46DE7E6EC687}"/>
              </a:ext>
            </a:extLst>
          </p:cNvPr>
          <p:cNvPicPr>
            <a:picLocks noChangeAspect="1"/>
          </p:cNvPicPr>
          <p:nvPr/>
        </p:nvPicPr>
        <p:blipFill>
          <a:blip r:embed="rId4"/>
          <a:stretch>
            <a:fillRect/>
          </a:stretch>
        </p:blipFill>
        <p:spPr>
          <a:xfrm>
            <a:off x="699775" y="1377487"/>
            <a:ext cx="2724912" cy="1867831"/>
          </a:xfrm>
          <a:prstGeom prst="rect">
            <a:avLst/>
          </a:prstGeom>
        </p:spPr>
      </p:pic>
      <p:pic>
        <p:nvPicPr>
          <p:cNvPr id="12" name="Picture 11">
            <a:extLst>
              <a:ext uri="{FF2B5EF4-FFF2-40B4-BE49-F238E27FC236}">
                <a16:creationId xmlns:a16="http://schemas.microsoft.com/office/drawing/2014/main" id="{590390C2-1ADA-4FF5-9D80-BE951D441817}"/>
              </a:ext>
            </a:extLst>
          </p:cNvPr>
          <p:cNvPicPr>
            <a:picLocks noChangeAspect="1"/>
          </p:cNvPicPr>
          <p:nvPr/>
        </p:nvPicPr>
        <p:blipFill>
          <a:blip r:embed="rId5"/>
          <a:stretch>
            <a:fillRect/>
          </a:stretch>
        </p:blipFill>
        <p:spPr>
          <a:xfrm>
            <a:off x="4830105" y="1297213"/>
            <a:ext cx="2710850" cy="1999783"/>
          </a:xfrm>
          <a:prstGeom prst="rect">
            <a:avLst/>
          </a:prstGeom>
        </p:spPr>
      </p:pic>
      <p:pic>
        <p:nvPicPr>
          <p:cNvPr id="14" name="Picture 13">
            <a:extLst>
              <a:ext uri="{FF2B5EF4-FFF2-40B4-BE49-F238E27FC236}">
                <a16:creationId xmlns:a16="http://schemas.microsoft.com/office/drawing/2014/main" id="{D51F5DC9-73AC-4161-A222-EDD2C19844C3}"/>
              </a:ext>
            </a:extLst>
          </p:cNvPr>
          <p:cNvPicPr>
            <a:picLocks noChangeAspect="1"/>
          </p:cNvPicPr>
          <p:nvPr/>
        </p:nvPicPr>
        <p:blipFill>
          <a:blip r:embed="rId6"/>
          <a:stretch>
            <a:fillRect/>
          </a:stretch>
        </p:blipFill>
        <p:spPr>
          <a:xfrm>
            <a:off x="8764739" y="1297213"/>
            <a:ext cx="2724912" cy="2076533"/>
          </a:xfrm>
          <a:prstGeom prst="rect">
            <a:avLst/>
          </a:prstGeom>
        </p:spPr>
      </p:pic>
      <p:sp>
        <p:nvSpPr>
          <p:cNvPr id="15" name="TextBox 14">
            <a:extLst>
              <a:ext uri="{FF2B5EF4-FFF2-40B4-BE49-F238E27FC236}">
                <a16:creationId xmlns:a16="http://schemas.microsoft.com/office/drawing/2014/main" id="{6C19B7BB-3873-4588-87EF-FD86D9AACB90}"/>
              </a:ext>
            </a:extLst>
          </p:cNvPr>
          <p:cNvSpPr txBox="1"/>
          <p:nvPr/>
        </p:nvSpPr>
        <p:spPr>
          <a:xfrm>
            <a:off x="10776342" y="3276600"/>
            <a:ext cx="1426618" cy="374280"/>
          </a:xfrm>
          <a:prstGeom prst="rect">
            <a:avLst/>
          </a:prstGeom>
          <a:noFill/>
        </p:spPr>
        <p:txBody>
          <a:bodyPr wrap="square" rtlCol="0">
            <a:spAutoFit/>
          </a:bodyPr>
          <a:lstStyle/>
          <a:p>
            <a:r>
              <a:rPr lang="en-US" dirty="0"/>
              <a:t>Jonas, 2020</a:t>
            </a:r>
          </a:p>
        </p:txBody>
      </p:sp>
      <p:sp>
        <p:nvSpPr>
          <p:cNvPr id="16" name="TextBox 15">
            <a:extLst>
              <a:ext uri="{FF2B5EF4-FFF2-40B4-BE49-F238E27FC236}">
                <a16:creationId xmlns:a16="http://schemas.microsoft.com/office/drawing/2014/main" id="{C9A800BA-7BA3-4DB0-B29A-4E71B47C2E33}"/>
              </a:ext>
            </a:extLst>
          </p:cNvPr>
          <p:cNvSpPr txBox="1"/>
          <p:nvPr/>
        </p:nvSpPr>
        <p:spPr>
          <a:xfrm>
            <a:off x="1422738" y="3338266"/>
            <a:ext cx="9753262" cy="369332"/>
          </a:xfrm>
          <a:prstGeom prst="rect">
            <a:avLst/>
          </a:prstGeom>
          <a:noFill/>
        </p:spPr>
        <p:txBody>
          <a:bodyPr wrap="square" rtlCol="0">
            <a:spAutoFit/>
          </a:bodyPr>
          <a:lstStyle/>
          <a:p>
            <a:pPr algn="ctr"/>
            <a:r>
              <a:rPr lang="en-US" b="1" dirty="0"/>
              <a:t>USING ONLY THE 4 STOCKS IN A PORTFOLIO: MAR’16 – JAN’21</a:t>
            </a:r>
          </a:p>
        </p:txBody>
      </p:sp>
      <p:pic>
        <p:nvPicPr>
          <p:cNvPr id="18" name="Picture 17">
            <a:extLst>
              <a:ext uri="{FF2B5EF4-FFF2-40B4-BE49-F238E27FC236}">
                <a16:creationId xmlns:a16="http://schemas.microsoft.com/office/drawing/2014/main" id="{E9441696-B0AC-4BEF-9EF8-4FD48015E9AA}"/>
              </a:ext>
            </a:extLst>
          </p:cNvPr>
          <p:cNvPicPr>
            <a:picLocks noChangeAspect="1"/>
          </p:cNvPicPr>
          <p:nvPr/>
        </p:nvPicPr>
        <p:blipFill rotWithShape="1">
          <a:blip r:embed="rId7"/>
          <a:srcRect l="3216" r="2225"/>
          <a:stretch/>
        </p:blipFill>
        <p:spPr>
          <a:xfrm>
            <a:off x="699775" y="3769264"/>
            <a:ext cx="2724912" cy="1867831"/>
          </a:xfrm>
          <a:prstGeom prst="rect">
            <a:avLst/>
          </a:prstGeom>
        </p:spPr>
      </p:pic>
      <p:pic>
        <p:nvPicPr>
          <p:cNvPr id="20" name="Picture 19">
            <a:extLst>
              <a:ext uri="{FF2B5EF4-FFF2-40B4-BE49-F238E27FC236}">
                <a16:creationId xmlns:a16="http://schemas.microsoft.com/office/drawing/2014/main" id="{195193E1-CC33-4635-B1AC-B43619962D43}"/>
              </a:ext>
            </a:extLst>
          </p:cNvPr>
          <p:cNvPicPr>
            <a:picLocks noChangeAspect="1"/>
          </p:cNvPicPr>
          <p:nvPr/>
        </p:nvPicPr>
        <p:blipFill>
          <a:blip r:embed="rId8"/>
          <a:stretch>
            <a:fillRect/>
          </a:stretch>
        </p:blipFill>
        <p:spPr>
          <a:xfrm>
            <a:off x="699775" y="3800546"/>
            <a:ext cx="2724912" cy="1898215"/>
          </a:xfrm>
          <a:prstGeom prst="rect">
            <a:avLst/>
          </a:prstGeom>
        </p:spPr>
      </p:pic>
      <p:pic>
        <p:nvPicPr>
          <p:cNvPr id="22" name="Picture 21">
            <a:extLst>
              <a:ext uri="{FF2B5EF4-FFF2-40B4-BE49-F238E27FC236}">
                <a16:creationId xmlns:a16="http://schemas.microsoft.com/office/drawing/2014/main" id="{B866F65B-B6E3-4DF5-A13F-0410103076E7}"/>
              </a:ext>
            </a:extLst>
          </p:cNvPr>
          <p:cNvPicPr>
            <a:picLocks noChangeAspect="1"/>
          </p:cNvPicPr>
          <p:nvPr/>
        </p:nvPicPr>
        <p:blipFill>
          <a:blip r:embed="rId9"/>
          <a:stretch>
            <a:fillRect/>
          </a:stretch>
        </p:blipFill>
        <p:spPr>
          <a:xfrm>
            <a:off x="4802604" y="3818662"/>
            <a:ext cx="2724912" cy="1818433"/>
          </a:xfrm>
          <a:prstGeom prst="rect">
            <a:avLst/>
          </a:prstGeom>
        </p:spPr>
      </p:pic>
    </p:spTree>
    <p:extLst>
      <p:ext uri="{BB962C8B-B14F-4D97-AF65-F5344CB8AC3E}">
        <p14:creationId xmlns:p14="http://schemas.microsoft.com/office/powerpoint/2010/main" val="815694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Portfolio Optimization</a:t>
            </a:r>
          </a:p>
        </p:txBody>
      </p:sp>
      <p:sp>
        <p:nvSpPr>
          <p:cNvPr id="3" name="Content Placeholder 2"/>
          <p:cNvSpPr>
            <a:spLocks noGrp="1"/>
          </p:cNvSpPr>
          <p:nvPr>
            <p:ph idx="1"/>
          </p:nvPr>
        </p:nvSpPr>
        <p:spPr>
          <a:xfrm>
            <a:off x="-146290" y="914400"/>
            <a:ext cx="13046696" cy="5029200"/>
          </a:xfrm>
        </p:spPr>
        <p:txBody>
          <a:bodyPr>
            <a:normAutofit/>
          </a:bodyPr>
          <a:lstStyle/>
          <a:p>
            <a:endParaRPr lang="en-US" dirty="0"/>
          </a:p>
          <a:p>
            <a:pPr lvl="1"/>
            <a:endParaRPr lang="en-US" dirty="0"/>
          </a:p>
        </p:txBody>
      </p:sp>
      <p:graphicFrame>
        <p:nvGraphicFramePr>
          <p:cNvPr id="24" name="Chart 23">
            <a:extLst>
              <a:ext uri="{FF2B5EF4-FFF2-40B4-BE49-F238E27FC236}">
                <a16:creationId xmlns:a16="http://schemas.microsoft.com/office/drawing/2014/main" id="{0E1C2067-EC5F-4F54-8ED1-5C1E0C650AC5}"/>
              </a:ext>
            </a:extLst>
          </p:cNvPr>
          <p:cNvGraphicFramePr>
            <a:graphicFrameLocks/>
          </p:cNvGraphicFramePr>
          <p:nvPr/>
        </p:nvGraphicFramePr>
        <p:xfrm>
          <a:off x="8384871" y="535583"/>
          <a:ext cx="4479702" cy="267156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Chart 24">
            <a:extLst>
              <a:ext uri="{FF2B5EF4-FFF2-40B4-BE49-F238E27FC236}">
                <a16:creationId xmlns:a16="http://schemas.microsoft.com/office/drawing/2014/main" id="{E106E446-11DB-48DF-AEF9-825C32FE024F}"/>
              </a:ext>
            </a:extLst>
          </p:cNvPr>
          <p:cNvGraphicFramePr>
            <a:graphicFrameLocks/>
          </p:cNvGraphicFramePr>
          <p:nvPr/>
        </p:nvGraphicFramePr>
        <p:xfrm>
          <a:off x="-146290" y="589370"/>
          <a:ext cx="4494018" cy="266204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6" name="Chart 25">
            <a:extLst>
              <a:ext uri="{FF2B5EF4-FFF2-40B4-BE49-F238E27FC236}">
                <a16:creationId xmlns:a16="http://schemas.microsoft.com/office/drawing/2014/main" id="{27FBDC81-5A9E-47D2-ABC8-0F4F0C0F24AD}"/>
              </a:ext>
            </a:extLst>
          </p:cNvPr>
          <p:cNvGraphicFramePr>
            <a:graphicFrameLocks/>
          </p:cNvGraphicFramePr>
          <p:nvPr/>
        </p:nvGraphicFramePr>
        <p:xfrm>
          <a:off x="4041302" y="522006"/>
          <a:ext cx="4494017" cy="266204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7" name="Chart 26">
            <a:extLst>
              <a:ext uri="{FF2B5EF4-FFF2-40B4-BE49-F238E27FC236}">
                <a16:creationId xmlns:a16="http://schemas.microsoft.com/office/drawing/2014/main" id="{37D7C6A3-5664-47D6-B738-36B1982A0718}"/>
              </a:ext>
            </a:extLst>
          </p:cNvPr>
          <p:cNvGraphicFramePr>
            <a:graphicFrameLocks/>
          </p:cNvGraphicFramePr>
          <p:nvPr/>
        </p:nvGraphicFramePr>
        <p:xfrm>
          <a:off x="8307283" y="3271837"/>
          <a:ext cx="4479702" cy="267156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8" name="Chart 27">
            <a:extLst>
              <a:ext uri="{FF2B5EF4-FFF2-40B4-BE49-F238E27FC236}">
                <a16:creationId xmlns:a16="http://schemas.microsoft.com/office/drawing/2014/main" id="{A60B8E82-A027-49DD-A01C-B721A9006529}"/>
              </a:ext>
            </a:extLst>
          </p:cNvPr>
          <p:cNvGraphicFramePr>
            <a:graphicFrameLocks/>
          </p:cNvGraphicFramePr>
          <p:nvPr/>
        </p:nvGraphicFramePr>
        <p:xfrm>
          <a:off x="-131974" y="3276600"/>
          <a:ext cx="4526658" cy="266204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9" name="Chart 28">
            <a:extLst>
              <a:ext uri="{FF2B5EF4-FFF2-40B4-BE49-F238E27FC236}">
                <a16:creationId xmlns:a16="http://schemas.microsoft.com/office/drawing/2014/main" id="{C4861422-C25F-43AD-A1A4-DB4EA2A51DAB}"/>
              </a:ext>
            </a:extLst>
          </p:cNvPr>
          <p:cNvGraphicFramePr>
            <a:graphicFrameLocks/>
          </p:cNvGraphicFramePr>
          <p:nvPr/>
        </p:nvGraphicFramePr>
        <p:xfrm>
          <a:off x="4103395" y="3267683"/>
          <a:ext cx="4544149" cy="2659647"/>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351015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Portfolio Optimization</a:t>
            </a:r>
          </a:p>
        </p:txBody>
      </p:sp>
      <p:sp>
        <p:nvSpPr>
          <p:cNvPr id="3" name="Content Placeholder 2"/>
          <p:cNvSpPr>
            <a:spLocks noGrp="1"/>
          </p:cNvSpPr>
          <p:nvPr>
            <p:ph idx="1"/>
          </p:nvPr>
        </p:nvSpPr>
        <p:spPr>
          <a:xfrm>
            <a:off x="536047" y="762000"/>
            <a:ext cx="11258026" cy="5029200"/>
          </a:xfrm>
        </p:spPr>
        <p:txBody>
          <a:bodyPr>
            <a:normAutofit/>
          </a:bodyPr>
          <a:lstStyle/>
          <a:p>
            <a:endParaRPr lang="en-US" dirty="0"/>
          </a:p>
          <a:p>
            <a:pPr lvl="1"/>
            <a:endParaRPr lang="en-US" dirty="0"/>
          </a:p>
        </p:txBody>
      </p:sp>
      <p:graphicFrame>
        <p:nvGraphicFramePr>
          <p:cNvPr id="23" name="Chart 22">
            <a:extLst>
              <a:ext uri="{FF2B5EF4-FFF2-40B4-BE49-F238E27FC236}">
                <a16:creationId xmlns:a16="http://schemas.microsoft.com/office/drawing/2014/main" id="{3C93CDB0-DAF5-4D1B-8205-41B393410954}"/>
              </a:ext>
            </a:extLst>
          </p:cNvPr>
          <p:cNvGraphicFramePr>
            <a:graphicFrameLocks/>
          </p:cNvGraphicFramePr>
          <p:nvPr/>
        </p:nvGraphicFramePr>
        <p:xfrm>
          <a:off x="465727" y="1597588"/>
          <a:ext cx="5346422" cy="32010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4" name="Chart 23">
            <a:extLst>
              <a:ext uri="{FF2B5EF4-FFF2-40B4-BE49-F238E27FC236}">
                <a16:creationId xmlns:a16="http://schemas.microsoft.com/office/drawing/2014/main" id="{01296D7D-721F-4A88-8F08-1E11AC6B7CF1}"/>
              </a:ext>
            </a:extLst>
          </p:cNvPr>
          <p:cNvGraphicFramePr>
            <a:graphicFrameLocks/>
          </p:cNvGraphicFramePr>
          <p:nvPr/>
        </p:nvGraphicFramePr>
        <p:xfrm>
          <a:off x="6165060" y="1524000"/>
          <a:ext cx="5366307" cy="3191486"/>
        </p:xfrm>
        <a:graphic>
          <a:graphicData uri="http://schemas.openxmlformats.org/drawingml/2006/chart">
            <c:chart xmlns:c="http://schemas.openxmlformats.org/drawingml/2006/chart" xmlns:r="http://schemas.openxmlformats.org/officeDocument/2006/relationships" r:id="rId3"/>
          </a:graphicData>
        </a:graphic>
      </p:graphicFrame>
      <p:sp>
        <p:nvSpPr>
          <p:cNvPr id="25" name="TextBox 24">
            <a:extLst>
              <a:ext uri="{FF2B5EF4-FFF2-40B4-BE49-F238E27FC236}">
                <a16:creationId xmlns:a16="http://schemas.microsoft.com/office/drawing/2014/main" id="{7ED0536F-38F8-41A5-85A9-D8E818B3463F}"/>
              </a:ext>
            </a:extLst>
          </p:cNvPr>
          <p:cNvSpPr txBox="1"/>
          <p:nvPr/>
        </p:nvSpPr>
        <p:spPr>
          <a:xfrm>
            <a:off x="4213782" y="847256"/>
            <a:ext cx="4176074" cy="369332"/>
          </a:xfrm>
          <a:prstGeom prst="rect">
            <a:avLst/>
          </a:prstGeom>
          <a:noFill/>
        </p:spPr>
        <p:txBody>
          <a:bodyPr wrap="square" rtlCol="0">
            <a:spAutoFit/>
          </a:bodyPr>
          <a:lstStyle/>
          <a:p>
            <a:pPr algn="ctr"/>
            <a:r>
              <a:rPr lang="en-US" b="1" dirty="0"/>
              <a:t>Analysis from March 2016 – March 2021</a:t>
            </a:r>
          </a:p>
        </p:txBody>
      </p:sp>
    </p:spTree>
    <p:extLst>
      <p:ext uri="{BB962C8B-B14F-4D97-AF65-F5344CB8AC3E}">
        <p14:creationId xmlns:p14="http://schemas.microsoft.com/office/powerpoint/2010/main" val="990825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Portfolio Theory</a:t>
            </a:r>
          </a:p>
        </p:txBody>
      </p:sp>
      <p:sp>
        <p:nvSpPr>
          <p:cNvPr id="3" name="Content Placeholder 2"/>
          <p:cNvSpPr>
            <a:spLocks noGrp="1"/>
          </p:cNvSpPr>
          <p:nvPr>
            <p:ph idx="1"/>
          </p:nvPr>
        </p:nvSpPr>
        <p:spPr>
          <a:xfrm>
            <a:off x="536047" y="762000"/>
            <a:ext cx="11258026" cy="5029200"/>
          </a:xfrm>
        </p:spPr>
        <p:txBody>
          <a:bodyPr>
            <a:normAutofit/>
          </a:bodyPr>
          <a:lstStyle/>
          <a:p>
            <a:endParaRPr lang="en-US" dirty="0"/>
          </a:p>
          <a:p>
            <a:pPr lvl="1"/>
            <a:endParaRPr lang="en-US" dirty="0"/>
          </a:p>
        </p:txBody>
      </p:sp>
      <p:sp>
        <p:nvSpPr>
          <p:cNvPr id="6" name="TextBox 5">
            <a:extLst>
              <a:ext uri="{FF2B5EF4-FFF2-40B4-BE49-F238E27FC236}">
                <a16:creationId xmlns:a16="http://schemas.microsoft.com/office/drawing/2014/main" id="{0F00F459-BD9F-4AA4-AC2F-14C34ADAFAAC}"/>
              </a:ext>
            </a:extLst>
          </p:cNvPr>
          <p:cNvSpPr txBox="1"/>
          <p:nvPr/>
        </p:nvSpPr>
        <p:spPr>
          <a:xfrm>
            <a:off x="1461960" y="830375"/>
            <a:ext cx="9753262" cy="369332"/>
          </a:xfrm>
          <a:prstGeom prst="rect">
            <a:avLst/>
          </a:prstGeom>
          <a:noFill/>
        </p:spPr>
        <p:txBody>
          <a:bodyPr wrap="square" rtlCol="0">
            <a:spAutoFit/>
          </a:bodyPr>
          <a:lstStyle/>
          <a:p>
            <a:pPr algn="ctr"/>
            <a:r>
              <a:rPr lang="en-US" b="1" dirty="0"/>
              <a:t>USING THE 4 STOCKS WITH ETHEREUM IN A PORTFOLIO: MAR’16 – MAR’21</a:t>
            </a:r>
          </a:p>
        </p:txBody>
      </p:sp>
      <p:pic>
        <p:nvPicPr>
          <p:cNvPr id="7" name="Picture 6">
            <a:extLst>
              <a:ext uri="{FF2B5EF4-FFF2-40B4-BE49-F238E27FC236}">
                <a16:creationId xmlns:a16="http://schemas.microsoft.com/office/drawing/2014/main" id="{4DCAA49A-D07D-472B-8092-A2B28349FE56}"/>
              </a:ext>
            </a:extLst>
          </p:cNvPr>
          <p:cNvPicPr>
            <a:picLocks noChangeAspect="1"/>
          </p:cNvPicPr>
          <p:nvPr/>
        </p:nvPicPr>
        <p:blipFill>
          <a:blip r:embed="rId3"/>
          <a:stretch>
            <a:fillRect/>
          </a:stretch>
        </p:blipFill>
        <p:spPr>
          <a:xfrm>
            <a:off x="2189018" y="1199707"/>
            <a:ext cx="3306618" cy="1883721"/>
          </a:xfrm>
          <a:prstGeom prst="rect">
            <a:avLst/>
          </a:prstGeom>
        </p:spPr>
      </p:pic>
      <p:pic>
        <p:nvPicPr>
          <p:cNvPr id="9" name="Picture 8">
            <a:extLst>
              <a:ext uri="{FF2B5EF4-FFF2-40B4-BE49-F238E27FC236}">
                <a16:creationId xmlns:a16="http://schemas.microsoft.com/office/drawing/2014/main" id="{791A6C3C-2A65-47CE-A4CC-010E7A12303A}"/>
              </a:ext>
            </a:extLst>
          </p:cNvPr>
          <p:cNvPicPr>
            <a:picLocks noChangeAspect="1"/>
          </p:cNvPicPr>
          <p:nvPr/>
        </p:nvPicPr>
        <p:blipFill>
          <a:blip r:embed="rId4"/>
          <a:stretch>
            <a:fillRect/>
          </a:stretch>
        </p:blipFill>
        <p:spPr>
          <a:xfrm>
            <a:off x="6704805" y="1251513"/>
            <a:ext cx="3220504" cy="1831915"/>
          </a:xfrm>
          <a:prstGeom prst="rect">
            <a:avLst/>
          </a:prstGeom>
        </p:spPr>
      </p:pic>
      <p:sp>
        <p:nvSpPr>
          <p:cNvPr id="16" name="TextBox 15">
            <a:extLst>
              <a:ext uri="{FF2B5EF4-FFF2-40B4-BE49-F238E27FC236}">
                <a16:creationId xmlns:a16="http://schemas.microsoft.com/office/drawing/2014/main" id="{DCB4FDF8-FCD6-4871-AA8A-0DD2F94BFF24}"/>
              </a:ext>
            </a:extLst>
          </p:cNvPr>
          <p:cNvSpPr txBox="1"/>
          <p:nvPr/>
        </p:nvSpPr>
        <p:spPr>
          <a:xfrm>
            <a:off x="1558941" y="3091934"/>
            <a:ext cx="9753262" cy="369332"/>
          </a:xfrm>
          <a:prstGeom prst="rect">
            <a:avLst/>
          </a:prstGeom>
          <a:noFill/>
        </p:spPr>
        <p:txBody>
          <a:bodyPr wrap="square" rtlCol="0">
            <a:spAutoFit/>
          </a:bodyPr>
          <a:lstStyle/>
          <a:p>
            <a:pPr algn="ctr"/>
            <a:r>
              <a:rPr lang="en-US" b="1" dirty="0"/>
              <a:t>USING THE 4 STOCKS WITH ETH, BTC, LTC, USDT IN A PORTFOLIO: MAR’16 – MAR’21</a:t>
            </a:r>
          </a:p>
        </p:txBody>
      </p:sp>
      <p:pic>
        <p:nvPicPr>
          <p:cNvPr id="13" name="Picture 12">
            <a:extLst>
              <a:ext uri="{FF2B5EF4-FFF2-40B4-BE49-F238E27FC236}">
                <a16:creationId xmlns:a16="http://schemas.microsoft.com/office/drawing/2014/main" id="{E3178E2C-3620-447D-A4D5-CB18059B07D7}"/>
              </a:ext>
            </a:extLst>
          </p:cNvPr>
          <p:cNvPicPr>
            <a:picLocks noChangeAspect="1"/>
          </p:cNvPicPr>
          <p:nvPr/>
        </p:nvPicPr>
        <p:blipFill>
          <a:blip r:embed="rId5"/>
          <a:stretch>
            <a:fillRect/>
          </a:stretch>
        </p:blipFill>
        <p:spPr>
          <a:xfrm>
            <a:off x="2140491" y="3502342"/>
            <a:ext cx="3397024" cy="1911020"/>
          </a:xfrm>
          <a:prstGeom prst="rect">
            <a:avLst/>
          </a:prstGeom>
        </p:spPr>
      </p:pic>
      <p:pic>
        <p:nvPicPr>
          <p:cNvPr id="18" name="Picture 17">
            <a:extLst>
              <a:ext uri="{FF2B5EF4-FFF2-40B4-BE49-F238E27FC236}">
                <a16:creationId xmlns:a16="http://schemas.microsoft.com/office/drawing/2014/main" id="{E8F428E6-11F6-453F-93A4-47BE82425158}"/>
              </a:ext>
            </a:extLst>
          </p:cNvPr>
          <p:cNvPicPr>
            <a:picLocks noChangeAspect="1"/>
          </p:cNvPicPr>
          <p:nvPr/>
        </p:nvPicPr>
        <p:blipFill>
          <a:blip r:embed="rId6"/>
          <a:stretch>
            <a:fillRect/>
          </a:stretch>
        </p:blipFill>
        <p:spPr>
          <a:xfrm>
            <a:off x="6704805" y="3529642"/>
            <a:ext cx="3346704" cy="1962672"/>
          </a:xfrm>
          <a:prstGeom prst="rect">
            <a:avLst/>
          </a:prstGeom>
        </p:spPr>
      </p:pic>
    </p:spTree>
    <p:extLst>
      <p:ext uri="{BB962C8B-B14F-4D97-AF65-F5344CB8AC3E}">
        <p14:creationId xmlns:p14="http://schemas.microsoft.com/office/powerpoint/2010/main" val="3376402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Portfolio Theory</a:t>
            </a:r>
          </a:p>
        </p:txBody>
      </p:sp>
      <p:sp>
        <p:nvSpPr>
          <p:cNvPr id="3" name="Content Placeholder 2"/>
          <p:cNvSpPr>
            <a:spLocks noGrp="1"/>
          </p:cNvSpPr>
          <p:nvPr>
            <p:ph idx="1"/>
          </p:nvPr>
        </p:nvSpPr>
        <p:spPr>
          <a:xfrm>
            <a:off x="536047" y="762000"/>
            <a:ext cx="11258026" cy="5029200"/>
          </a:xfrm>
        </p:spPr>
        <p:txBody>
          <a:bodyPr>
            <a:normAutofit/>
          </a:bodyPr>
          <a:lstStyle/>
          <a:p>
            <a:endParaRPr lang="en-US" dirty="0"/>
          </a:p>
          <a:p>
            <a:pPr lvl="1"/>
            <a:endParaRPr lang="en-US" dirty="0"/>
          </a:p>
        </p:txBody>
      </p:sp>
      <p:sp>
        <p:nvSpPr>
          <p:cNvPr id="6" name="TextBox 5">
            <a:extLst>
              <a:ext uri="{FF2B5EF4-FFF2-40B4-BE49-F238E27FC236}">
                <a16:creationId xmlns:a16="http://schemas.microsoft.com/office/drawing/2014/main" id="{0F00F459-BD9F-4AA4-AC2F-14C34ADAFAAC}"/>
              </a:ext>
            </a:extLst>
          </p:cNvPr>
          <p:cNvSpPr txBox="1"/>
          <p:nvPr/>
        </p:nvSpPr>
        <p:spPr>
          <a:xfrm>
            <a:off x="1288429" y="1147330"/>
            <a:ext cx="9753262" cy="369332"/>
          </a:xfrm>
          <a:prstGeom prst="rect">
            <a:avLst/>
          </a:prstGeom>
          <a:noFill/>
        </p:spPr>
        <p:txBody>
          <a:bodyPr wrap="square" rtlCol="0">
            <a:spAutoFit/>
          </a:bodyPr>
          <a:lstStyle/>
          <a:p>
            <a:pPr algn="ctr"/>
            <a:r>
              <a:rPr lang="en-US" b="1" dirty="0"/>
              <a:t>USING THE 4 STOCKS WITH ETHEREUM IN A PORTFOLIO: MAR’16 – JAN’21</a:t>
            </a:r>
          </a:p>
        </p:txBody>
      </p:sp>
      <p:pic>
        <p:nvPicPr>
          <p:cNvPr id="5" name="Picture 4">
            <a:extLst>
              <a:ext uri="{FF2B5EF4-FFF2-40B4-BE49-F238E27FC236}">
                <a16:creationId xmlns:a16="http://schemas.microsoft.com/office/drawing/2014/main" id="{B461A36E-2113-4337-851C-B375511CC9CF}"/>
              </a:ext>
            </a:extLst>
          </p:cNvPr>
          <p:cNvPicPr>
            <a:picLocks noChangeAspect="1"/>
          </p:cNvPicPr>
          <p:nvPr/>
        </p:nvPicPr>
        <p:blipFill>
          <a:blip r:embed="rId2"/>
          <a:stretch>
            <a:fillRect/>
          </a:stretch>
        </p:blipFill>
        <p:spPr>
          <a:xfrm>
            <a:off x="2083759" y="2102456"/>
            <a:ext cx="3605841" cy="2100363"/>
          </a:xfrm>
          <a:prstGeom prst="rect">
            <a:avLst/>
          </a:prstGeom>
        </p:spPr>
      </p:pic>
      <p:pic>
        <p:nvPicPr>
          <p:cNvPr id="10" name="Picture 9">
            <a:extLst>
              <a:ext uri="{FF2B5EF4-FFF2-40B4-BE49-F238E27FC236}">
                <a16:creationId xmlns:a16="http://schemas.microsoft.com/office/drawing/2014/main" id="{E8B0B153-4EFB-4655-A416-6270D78E7974}"/>
              </a:ext>
            </a:extLst>
          </p:cNvPr>
          <p:cNvPicPr>
            <a:picLocks noChangeAspect="1"/>
          </p:cNvPicPr>
          <p:nvPr/>
        </p:nvPicPr>
        <p:blipFill>
          <a:blip r:embed="rId3"/>
          <a:stretch>
            <a:fillRect/>
          </a:stretch>
        </p:blipFill>
        <p:spPr>
          <a:xfrm>
            <a:off x="6938916" y="2132648"/>
            <a:ext cx="3605841" cy="2103120"/>
          </a:xfrm>
          <a:prstGeom prst="rect">
            <a:avLst/>
          </a:prstGeom>
        </p:spPr>
      </p:pic>
    </p:spTree>
    <p:extLst>
      <p:ext uri="{BB962C8B-B14F-4D97-AF65-F5344CB8AC3E}">
        <p14:creationId xmlns:p14="http://schemas.microsoft.com/office/powerpoint/2010/main" val="3574467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203200" y="914400"/>
            <a:ext cx="11521813" cy="5029200"/>
          </a:xfrm>
        </p:spPr>
        <p:txBody>
          <a:bodyPr>
            <a:normAutofit lnSpcReduction="10000"/>
          </a:bodyPr>
          <a:lstStyle/>
          <a:p>
            <a:pPr lvl="2"/>
            <a:r>
              <a:rPr lang="en-US" sz="2000" dirty="0"/>
              <a:t>The moving average and relative sentiment index associated with a stock should be combined in making decisions on stock positions.</a:t>
            </a:r>
          </a:p>
          <a:p>
            <a:pPr lvl="2"/>
            <a:endParaRPr lang="en-US" sz="2000" dirty="0"/>
          </a:p>
          <a:p>
            <a:pPr lvl="2"/>
            <a:r>
              <a:rPr lang="en-US" sz="2000" dirty="0"/>
              <a:t>The CAPM model is not highly effective in predicting future stock performance in relation to market return for volatile stocks, due to low R </a:t>
            </a:r>
            <a:r>
              <a:rPr lang="en-US" sz="2000" dirty="0" err="1"/>
              <a:t>sqd</a:t>
            </a:r>
            <a:r>
              <a:rPr lang="en-US" sz="2000" dirty="0"/>
              <a:t> values. Other techniques such as SVM could be explored.</a:t>
            </a:r>
          </a:p>
          <a:p>
            <a:pPr lvl="2"/>
            <a:endParaRPr lang="en-US" sz="2000" dirty="0"/>
          </a:p>
          <a:p>
            <a:pPr lvl="2"/>
            <a:r>
              <a:rPr lang="en-US" sz="2000" dirty="0"/>
              <a:t>This project shows analytically that those stocks which surged for a short period were not good options to be included in the portfolio either prior to the surge or during the surge.</a:t>
            </a:r>
          </a:p>
          <a:p>
            <a:pPr lvl="2"/>
            <a:endParaRPr lang="en-US" sz="2000" dirty="0"/>
          </a:p>
          <a:p>
            <a:pPr lvl="2"/>
            <a:r>
              <a:rPr lang="en-US" sz="2000" dirty="0"/>
              <a:t>This is because designing an optimal portfolio gives more weight to other stocks (in this case TSLA) which has performed well over the years to be included in the S&amp;P 500.</a:t>
            </a:r>
          </a:p>
          <a:p>
            <a:pPr lvl="2"/>
            <a:endParaRPr lang="en-US" sz="2000" dirty="0"/>
          </a:p>
          <a:p>
            <a:pPr lvl="2"/>
            <a:r>
              <a:rPr lang="en-US" sz="2000" dirty="0"/>
              <a:t>To remediate this poor portfolio, adding some cryptocurrencies like bitcoin and Ethereum improved returns. </a:t>
            </a:r>
          </a:p>
          <a:p>
            <a:pPr lvl="2"/>
            <a:endParaRPr lang="en-US" dirty="0"/>
          </a:p>
          <a:p>
            <a:pPr lvl="1"/>
            <a:endParaRPr lang="en-US" dirty="0"/>
          </a:p>
        </p:txBody>
      </p:sp>
    </p:spTree>
    <p:extLst>
      <p:ext uri="{BB962C8B-B14F-4D97-AF65-F5344CB8AC3E}">
        <p14:creationId xmlns:p14="http://schemas.microsoft.com/office/powerpoint/2010/main" val="3388009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545284" y="1143000"/>
            <a:ext cx="11258026" cy="5029200"/>
          </a:xfrm>
        </p:spPr>
        <p:txBody>
          <a:bodyPr>
            <a:normAutofit/>
          </a:bodyPr>
          <a:lstStyle/>
          <a:p>
            <a:endParaRPr lang="en-US" dirty="0"/>
          </a:p>
          <a:p>
            <a:pPr lvl="1"/>
            <a:endParaRPr lang="en-US" dirty="0"/>
          </a:p>
        </p:txBody>
      </p:sp>
      <p:pic>
        <p:nvPicPr>
          <p:cNvPr id="4" name="Picture 3">
            <a:extLst>
              <a:ext uri="{FF2B5EF4-FFF2-40B4-BE49-F238E27FC236}">
                <a16:creationId xmlns:a16="http://schemas.microsoft.com/office/drawing/2014/main" id="{E075BC44-230C-4EAD-8091-E98A69ACF063}"/>
              </a:ext>
            </a:extLst>
          </p:cNvPr>
          <p:cNvPicPr>
            <a:picLocks noChangeAspect="1"/>
          </p:cNvPicPr>
          <p:nvPr/>
        </p:nvPicPr>
        <p:blipFill>
          <a:blip r:embed="rId3"/>
          <a:stretch>
            <a:fillRect/>
          </a:stretch>
        </p:blipFill>
        <p:spPr>
          <a:xfrm>
            <a:off x="388690" y="1322109"/>
            <a:ext cx="5740191" cy="3855563"/>
          </a:xfrm>
          <a:prstGeom prst="rect">
            <a:avLst/>
          </a:prstGeom>
        </p:spPr>
      </p:pic>
      <p:pic>
        <p:nvPicPr>
          <p:cNvPr id="5" name="Picture 4">
            <a:extLst>
              <a:ext uri="{FF2B5EF4-FFF2-40B4-BE49-F238E27FC236}">
                <a16:creationId xmlns:a16="http://schemas.microsoft.com/office/drawing/2014/main" id="{0924CBD9-D0F7-4676-A649-0BA01BF15420}"/>
              </a:ext>
            </a:extLst>
          </p:cNvPr>
          <p:cNvPicPr>
            <a:picLocks noChangeAspect="1"/>
          </p:cNvPicPr>
          <p:nvPr/>
        </p:nvPicPr>
        <p:blipFill>
          <a:blip r:embed="rId4"/>
          <a:stretch>
            <a:fillRect/>
          </a:stretch>
        </p:blipFill>
        <p:spPr>
          <a:xfrm>
            <a:off x="6706453" y="1434642"/>
            <a:ext cx="5096857" cy="3855563"/>
          </a:xfrm>
          <a:prstGeom prst="rect">
            <a:avLst/>
          </a:prstGeom>
        </p:spPr>
      </p:pic>
    </p:spTree>
    <p:extLst>
      <p:ext uri="{BB962C8B-B14F-4D97-AF65-F5344CB8AC3E}">
        <p14:creationId xmlns:p14="http://schemas.microsoft.com/office/powerpoint/2010/main" val="269210973"/>
      </p:ext>
    </p:extLst>
  </p:cSld>
  <p:clrMapOvr>
    <a:masterClrMapping/>
  </p:clrMapOvr>
  <mc:AlternateContent xmlns:mc="http://schemas.openxmlformats.org/markup-compatibility/2006" xmlns:p14="http://schemas.microsoft.com/office/powerpoint/2010/main">
    <mc:Choice Requires="p14">
      <p:transition spd="slow" p14:dur="2000" advTm="17494"/>
    </mc:Choice>
    <mc:Fallback xmlns="">
      <p:transition spd="slow" advTm="17494"/>
    </mc:Fallback>
  </mc:AlternateContent>
  <p:extLst>
    <p:ext uri="{3A86A75C-4F4B-4683-9AE1-C65F6400EC91}">
      <p14:laserTraceLst xmlns:p14="http://schemas.microsoft.com/office/powerpoint/2010/main">
        <p14:tracePtLst>
          <p14:tracePt t="640" x="12099925" y="3971925"/>
          <p14:tracePt t="648" x="11972925" y="4000500"/>
          <p14:tracePt t="656" x="11807825" y="4017963"/>
          <p14:tracePt t="664" x="11661775" y="4017963"/>
          <p14:tracePt t="672" x="11515725" y="4027488"/>
          <p14:tracePt t="681" x="11425238" y="4027488"/>
          <p14:tracePt t="688" x="11279188" y="4027488"/>
          <p14:tracePt t="697" x="11133138" y="4027488"/>
          <p14:tracePt t="704" x="10987088" y="3990975"/>
          <p14:tracePt t="713" x="10795000" y="3963988"/>
          <p14:tracePt t="720" x="10585450" y="3898900"/>
          <p14:tracePt t="730" x="10483850" y="3871913"/>
          <p14:tracePt t="736" x="10320338" y="3808413"/>
          <p14:tracePt t="742" x="10128250" y="3743325"/>
          <p14:tracePt t="750" x="9882188" y="3633788"/>
          <p14:tracePt t="758" x="9644063" y="3524250"/>
          <p14:tracePt t="766" x="9369425" y="3424238"/>
          <p14:tracePt t="774" x="9169400" y="3341688"/>
          <p14:tracePt t="782" x="8967788" y="3260725"/>
          <p14:tracePt t="790" x="8731250" y="3168650"/>
          <p14:tracePt t="799" x="8502650" y="3095625"/>
          <p14:tracePt t="807" x="8393113" y="3049588"/>
          <p14:tracePt t="815" x="8293100" y="2995613"/>
          <p14:tracePt t="822" x="8191500" y="2949575"/>
          <p14:tracePt t="830" x="8128000" y="2930525"/>
          <p14:tracePt t="839" x="8081963" y="2903538"/>
          <p14:tracePt t="847" x="8018463" y="2867025"/>
          <p14:tracePt t="854" x="7954963" y="2830513"/>
          <p14:tracePt t="860" x="7889875" y="2794000"/>
          <p14:tracePt t="868" x="7789863" y="2730500"/>
          <p14:tracePt t="876" x="7726363" y="2693988"/>
          <p14:tracePt t="884" x="7616825" y="2638425"/>
          <p14:tracePt t="896" x="7497763" y="2565400"/>
          <p14:tracePt t="900" x="7378700" y="2501900"/>
          <p14:tracePt t="908" x="7278688" y="2428875"/>
          <p14:tracePt t="916" x="7196138" y="2374900"/>
          <p14:tracePt t="924" x="7178675" y="2365375"/>
          <p14:tracePt t="932" x="7169150" y="2365375"/>
          <p14:tracePt t="940" x="7150100" y="2365375"/>
          <p14:tracePt t="948" x="7142163" y="2355850"/>
          <p14:tracePt t="957" x="7123113" y="2355850"/>
          <p14:tracePt t="964" x="7123113" y="2346325"/>
          <p14:tracePt t="972" x="7113588" y="2346325"/>
          <p14:tracePt t="1679" x="7105650" y="2346325"/>
          <p14:tracePt t="1680" x="7086600" y="2346325"/>
          <p14:tracePt t="1774" x="7077075" y="2346325"/>
          <p14:tracePt t="1782" x="7059613" y="2355850"/>
          <p14:tracePt t="1790" x="7050088" y="2365375"/>
          <p14:tracePt t="1798" x="7040563" y="2382838"/>
          <p14:tracePt t="1806" x="7013575" y="2392363"/>
          <p14:tracePt t="1820" x="7004050" y="2392363"/>
          <p14:tracePt t="1868" x="6996113" y="2392363"/>
          <p14:tracePt t="1876" x="6986588" y="2392363"/>
          <p14:tracePt t="1884" x="6986588" y="2401888"/>
          <p14:tracePt t="1892" x="6977063" y="2411413"/>
          <p14:tracePt t="2806" x="6967538" y="2411413"/>
          <p14:tracePt t="3158" x="6967538" y="2419350"/>
          <p14:tracePt t="3175" x="6959600" y="2419350"/>
          <p14:tracePt t="3190" x="6950075" y="2419350"/>
          <p14:tracePt t="3198" x="6940550" y="2419350"/>
          <p14:tracePt t="3222" x="6940550" y="2428875"/>
          <p14:tracePt t="3230" x="6931025" y="2438400"/>
          <p14:tracePt t="3238" x="6923088" y="2438400"/>
          <p14:tracePt t="3254" x="6904038" y="2447925"/>
          <p14:tracePt t="3284" x="6894513" y="2447925"/>
          <p14:tracePt t="3300" x="6886575" y="2447925"/>
          <p14:tracePt t="3308" x="6877050" y="2447925"/>
          <p14:tracePt t="3316" x="6877050" y="2455863"/>
          <p14:tracePt t="3332" x="6867525" y="2455863"/>
          <p14:tracePt t="3348" x="6858000" y="2455863"/>
          <p14:tracePt t="3357" x="6850063" y="2465388"/>
          <p14:tracePt t="3373" x="6850063" y="2474913"/>
          <p14:tracePt t="3394" x="6840538" y="2474913"/>
          <p14:tracePt t="5090" x="6840538" y="2484438"/>
          <p14:tracePt t="5096" x="7069138" y="2703513"/>
          <p14:tracePt t="5105" x="7159625" y="2784475"/>
          <p14:tracePt t="5113" x="7205663" y="2857500"/>
          <p14:tracePt t="5120" x="7251700" y="2930525"/>
          <p14:tracePt t="5128" x="7278688" y="2995613"/>
          <p14:tracePt t="5137" x="7296150" y="3059113"/>
          <p14:tracePt t="5144" x="7296150" y="3114675"/>
          <p14:tracePt t="5152" x="7296150" y="3141663"/>
          <p14:tracePt t="5160" x="7296150" y="3187700"/>
          <p14:tracePt t="5170" x="7305675" y="3224213"/>
          <p14:tracePt t="5176" x="7324725" y="3268663"/>
          <p14:tracePt t="5186" x="7334250" y="3314700"/>
          <p14:tracePt t="5192" x="7351713" y="3370263"/>
          <p14:tracePt t="5200" x="7378700" y="3433763"/>
          <p14:tracePt t="5209" x="7424738" y="3516313"/>
          <p14:tracePt t="5214" x="7434263" y="3579813"/>
          <p14:tracePt t="5222" x="7488238" y="3662363"/>
          <p14:tracePt t="5230" x="7516813" y="3716338"/>
          <p14:tracePt t="5238" x="7543800" y="3816350"/>
          <p14:tracePt t="5246" x="7570788" y="3844925"/>
          <p14:tracePt t="5254" x="7597775" y="3889375"/>
          <p14:tracePt t="5262" x="7643813" y="3927475"/>
          <p14:tracePt t="5270" x="7662863" y="3963988"/>
          <p14:tracePt t="5279" x="7689850" y="3971925"/>
          <p14:tracePt t="5286" x="7707313" y="3990975"/>
          <p14:tracePt t="5294" x="7743825" y="4017963"/>
          <p14:tracePt t="5302" x="7762875" y="4027488"/>
          <p14:tracePt t="5311" x="7780338" y="4037013"/>
          <p14:tracePt t="5318" x="7789863" y="4054475"/>
          <p14:tracePt t="5326" x="7799388" y="4064000"/>
          <p14:tracePt t="5335" x="7816850" y="4064000"/>
          <p14:tracePt t="5342" x="7826375" y="4064000"/>
          <p14:tracePt t="5350" x="7826375" y="4073525"/>
          <p14:tracePt t="5358" x="7835900" y="4073525"/>
          <p14:tracePt t="5364" x="7845425" y="4073525"/>
          <p14:tracePt t="5373" x="7853363" y="4073525"/>
          <p14:tracePt t="5380" x="7862888" y="4073525"/>
          <p14:tracePt t="5389" x="7881938" y="4073525"/>
          <p14:tracePt t="5396" x="7899400" y="4073525"/>
          <p14:tracePt t="5412" x="7908925" y="4073525"/>
          <p14:tracePt t="5420" x="7926388" y="4073525"/>
          <p14:tracePt t="5428" x="7935913" y="4073525"/>
          <p14:tracePt t="5436" x="7962900" y="4073525"/>
          <p14:tracePt t="5444" x="7991475" y="4073525"/>
          <p14:tracePt t="5452" x="8035925" y="4073525"/>
          <p14:tracePt t="5460" x="8091488" y="4073525"/>
          <p14:tracePt t="5468" x="8147050" y="4073525"/>
          <p14:tracePt t="5476" x="8228013" y="4027488"/>
          <p14:tracePt t="5485" x="8293100" y="4008438"/>
          <p14:tracePt t="5493" x="8366125" y="3981450"/>
          <p14:tracePt t="5500" x="8429625" y="3944938"/>
          <p14:tracePt t="5509" x="8493125" y="3927475"/>
          <p14:tracePt t="5516" x="8548688" y="3908425"/>
          <p14:tracePt t="5522" x="8585200" y="3898900"/>
          <p14:tracePt t="5529" x="8629650" y="3871913"/>
          <p14:tracePt t="5539" x="8658225" y="3862388"/>
          <p14:tracePt t="5546" x="8675688" y="3852863"/>
          <p14:tracePt t="5555" x="8694738" y="3844925"/>
          <p14:tracePt t="5562" x="8712200" y="3844925"/>
          <p14:tracePt t="5570" x="8721725" y="3844925"/>
          <p14:tracePt t="5578" x="8731250" y="3825875"/>
          <p14:tracePt t="5586" x="8739188" y="3825875"/>
          <p14:tracePt t="5603" x="8748713" y="3816350"/>
          <p14:tracePt t="5610" x="8758238" y="3816350"/>
          <p14:tracePt t="5618" x="8767763" y="3808413"/>
          <p14:tracePt t="6020" x="8758238" y="3808413"/>
          <p14:tracePt t="6045" x="8748713" y="3808413"/>
          <p14:tracePt t="6078" x="8739188" y="3816350"/>
          <p14:tracePt t="6084" x="8731250" y="3825875"/>
          <p14:tracePt t="6094" x="8702675" y="3844925"/>
          <p14:tracePt t="6101" x="8666163" y="3862388"/>
          <p14:tracePt t="6109" x="8629650" y="3889375"/>
          <p14:tracePt t="6117" x="8593138" y="3908425"/>
          <p14:tracePt t="6124" x="8575675" y="3908425"/>
          <p14:tracePt t="6131" x="8556625" y="3908425"/>
          <p14:tracePt t="6139" x="8548688" y="3908425"/>
          <p14:tracePt t="6146" x="8539163" y="3917950"/>
          <p14:tracePt t="6154" x="8520113" y="3917950"/>
          <p14:tracePt t="6162" x="8502650" y="3917950"/>
          <p14:tracePt t="6170" x="8483600" y="3917950"/>
          <p14:tracePt t="6178" x="8439150" y="3917950"/>
          <p14:tracePt t="6186" x="8366125" y="3889375"/>
          <p14:tracePt t="6194" x="8264525" y="3825875"/>
          <p14:tracePt t="6203" x="8147050" y="3752850"/>
          <p14:tracePt t="6210" x="8008938" y="3662363"/>
          <p14:tracePt t="6218" x="7926388" y="3597275"/>
          <p14:tracePt t="6226" x="7772400" y="3487738"/>
          <p14:tracePt t="6234" x="7607300" y="3324225"/>
          <p14:tracePt t="6242" x="7434263" y="3151188"/>
          <p14:tracePt t="6250" x="7205663" y="2903538"/>
          <p14:tracePt t="6258" x="7105650" y="2747963"/>
          <p14:tracePt t="6266" x="7013575" y="2611438"/>
          <p14:tracePt t="6275" x="6867525" y="2382838"/>
          <p14:tracePt t="6282" x="6721475" y="2100263"/>
          <p14:tracePt t="6288" x="6602413" y="1817688"/>
          <p14:tracePt t="6297" x="6475413" y="1479550"/>
          <p14:tracePt t="6304" x="6329363" y="1160463"/>
          <p14:tracePt t="6312" x="6191250" y="876300"/>
          <p14:tracePt t="6320" x="6008688" y="520700"/>
          <p14:tracePt t="6328" x="5872163" y="265113"/>
          <p14:tracePt t="6336" x="5762625" y="26988"/>
          <p14:tracePt t="7376" x="5187950" y="812800"/>
          <p14:tracePt t="7384" x="5187950" y="885825"/>
          <p14:tracePt t="7392" x="5187950" y="931863"/>
          <p14:tracePt t="7400" x="5187950" y="985838"/>
          <p14:tracePt t="7408" x="5187950" y="1022350"/>
          <p14:tracePt t="7416" x="5187950" y="1077913"/>
          <p14:tracePt t="7424" x="5187950" y="1123950"/>
          <p14:tracePt t="7433" x="5187950" y="1141413"/>
          <p14:tracePt t="7440" x="5195888" y="1177925"/>
          <p14:tracePt t="7448" x="5205413" y="1214438"/>
          <p14:tracePt t="7456" x="5205413" y="1233488"/>
          <p14:tracePt t="7464" x="5205413" y="1250950"/>
          <p14:tracePt t="7486" x="5205413" y="1270000"/>
          <p14:tracePt t="7502" x="5205413" y="1277938"/>
          <p14:tracePt t="7511" x="5205413" y="1287463"/>
          <p14:tracePt t="7582" x="5205413" y="1296988"/>
          <p14:tracePt t="7590" x="5205413" y="1306513"/>
          <p14:tracePt t="7819" x="5195888" y="1306513"/>
          <p14:tracePt t="7827" x="5168900" y="1296988"/>
          <p14:tracePt t="7832" x="5132388" y="1270000"/>
          <p14:tracePt t="7840" x="5095875" y="1260475"/>
          <p14:tracePt t="7848" x="5078413" y="1250950"/>
          <p14:tracePt t="7857" x="5049838" y="1241425"/>
          <p14:tracePt t="7864" x="5041900" y="1233488"/>
          <p14:tracePt t="7871" x="5013325" y="1223963"/>
          <p14:tracePt t="7880" x="4995863" y="1214438"/>
          <p14:tracePt t="7889" x="4976813" y="1204913"/>
          <p14:tracePt t="7896" x="4949825" y="1187450"/>
          <p14:tracePt t="7906" x="4922838" y="1177925"/>
          <p14:tracePt t="7924" x="4903788" y="1168400"/>
          <p14:tracePt t="7928" x="4886325" y="1150938"/>
          <p14:tracePt t="7937" x="4849813" y="1123950"/>
          <p14:tracePt t="7944" x="4803775" y="1068388"/>
          <p14:tracePt t="7950" x="4767263" y="1022350"/>
          <p14:tracePt t="7958" x="4740275" y="958850"/>
          <p14:tracePt t="7966" x="4721225" y="912813"/>
          <p14:tracePt t="7974" x="4711700" y="876300"/>
          <p14:tracePt t="7982" x="4703763" y="830263"/>
          <p14:tracePt t="7990" x="4703763" y="757238"/>
          <p14:tracePt t="7998" x="4703763" y="749300"/>
          <p14:tracePt t="8006" x="4703763" y="739775"/>
          <p14:tracePt t="8014" x="4703763" y="703263"/>
          <p14:tracePt t="8022" x="4703763" y="666750"/>
          <p14:tracePt t="8030" x="4703763" y="620713"/>
          <p14:tracePt t="9218" x="7397750" y="620713"/>
          <p14:tracePt t="9228" x="7388225" y="620713"/>
          <p14:tracePt t="9234" x="7370763" y="647700"/>
          <p14:tracePt t="9240" x="7351713" y="676275"/>
          <p14:tracePt t="9248" x="7334250" y="703263"/>
          <p14:tracePt t="9257" x="7315200" y="730250"/>
          <p14:tracePt t="9264" x="7296150" y="749300"/>
          <p14:tracePt t="9274" x="7288213" y="766763"/>
          <p14:tracePt t="9280" x="7278688" y="776288"/>
          <p14:tracePt t="9304" x="7278688" y="785813"/>
          <p14:tracePt t="9344" x="7269163" y="785813"/>
          <p14:tracePt t="9359" x="7259638" y="793750"/>
          <p14:tracePt t="9366" x="7251700" y="793750"/>
          <p14:tracePt t="9374" x="7242175" y="803275"/>
          <p14:tracePt t="9398" x="7242175" y="812800"/>
          <p14:tracePt t="9462" x="7259638" y="812800"/>
          <p14:tracePt t="9470" x="7278688" y="812800"/>
          <p14:tracePt t="9476" x="7296150" y="812800"/>
          <p14:tracePt t="9484" x="7324725" y="812800"/>
          <p14:tracePt t="9492" x="7361238" y="812800"/>
          <p14:tracePt t="9500" x="7388225" y="812800"/>
          <p14:tracePt t="9508" x="7415213" y="812800"/>
          <p14:tracePt t="9516" x="7434263" y="812800"/>
          <p14:tracePt t="9524" x="7470775" y="812800"/>
          <p14:tracePt t="9532" x="7507288" y="793750"/>
          <p14:tracePt t="9540" x="7516813" y="793750"/>
          <p14:tracePt t="9556" x="7543800" y="785813"/>
          <p14:tracePt t="9565" x="7580313" y="785813"/>
          <p14:tracePt t="9572" x="7616825" y="785813"/>
          <p14:tracePt t="9580" x="7634288" y="776288"/>
          <p14:tracePt t="9588" x="7680325" y="757238"/>
          <p14:tracePt t="9594" x="7699375" y="749300"/>
          <p14:tracePt t="9603" x="7753350" y="730250"/>
          <p14:tracePt t="9610" x="7772400" y="720725"/>
          <p14:tracePt t="9618" x="7816850" y="720725"/>
          <p14:tracePt t="9626" x="7853363" y="703263"/>
          <p14:tracePt t="9634" x="7872413" y="703263"/>
          <p14:tracePt t="9642" x="7889875" y="703263"/>
          <p14:tracePt t="9650" x="7908925" y="703263"/>
          <p14:tracePt t="9658" x="7945438" y="676275"/>
          <p14:tracePt t="9666" x="7954963" y="676275"/>
          <p14:tracePt t="9674" x="7972425" y="676275"/>
          <p14:tracePt t="9682" x="8008938" y="666750"/>
          <p14:tracePt t="9690" x="8018463" y="666750"/>
          <p14:tracePt t="9704" x="8045450" y="666750"/>
          <p14:tracePt t="9720" x="8054975" y="657225"/>
          <p14:tracePt t="9728" x="8064500" y="657225"/>
          <p14:tracePt t="9736" x="8081963" y="657225"/>
          <p14:tracePt t="9744" x="8091488" y="657225"/>
          <p14:tracePt t="9761" x="8108950" y="647700"/>
          <p14:tracePt t="9769" x="8118475" y="647700"/>
          <p14:tracePt t="9776" x="8128000" y="647700"/>
          <p14:tracePt t="9785" x="8137525" y="647700"/>
          <p14:tracePt t="9792" x="8147050" y="647700"/>
          <p14:tracePt t="9800" x="8154988" y="647700"/>
          <p14:tracePt t="9808" x="8154988" y="639763"/>
          <p14:tracePt t="9816" x="8164513" y="639763"/>
          <p14:tracePt t="9830" x="8174038" y="639763"/>
          <p14:tracePt t="9910" x="8183563" y="639763"/>
          <p14:tracePt t="9948" x="8201025" y="639763"/>
          <p14:tracePt t="9956" x="8210550" y="639763"/>
          <p14:tracePt t="9973" x="8220075" y="630238"/>
          <p14:tracePt t="9996" x="8228013" y="630238"/>
          <p14:tracePt t="10302" x="8237538" y="630238"/>
          <p14:tracePt t="10310" x="8264525" y="630238"/>
          <p14:tracePt t="10318" x="8283575" y="630238"/>
          <p14:tracePt t="10326" x="8301038" y="630238"/>
          <p14:tracePt t="10334" x="8310563" y="620713"/>
          <p14:tracePt t="11082" x="8283575" y="639763"/>
          <p14:tracePt t="11090" x="8247063" y="639763"/>
          <p14:tracePt t="11098" x="8220075" y="639763"/>
          <p14:tracePt t="11120" x="8201025" y="639763"/>
          <p14:tracePt t="11128" x="8147050" y="647700"/>
          <p14:tracePt t="11136" x="8091488" y="657225"/>
          <p14:tracePt t="11144" x="8045450" y="666750"/>
          <p14:tracePt t="11153" x="7991475" y="684213"/>
          <p14:tracePt t="11160" x="7962900" y="693738"/>
          <p14:tracePt t="11168" x="7935913" y="703263"/>
          <p14:tracePt t="11176" x="7918450" y="703263"/>
          <p14:tracePt t="11185" x="7908925" y="703263"/>
          <p14:tracePt t="11193" x="7899400" y="703263"/>
          <p14:tracePt t="11200" x="7889875" y="703263"/>
          <p14:tracePt t="11208" x="7881938" y="703263"/>
          <p14:tracePt t="11216" x="7862888" y="676275"/>
          <p14:tracePt t="11224" x="7853363" y="647700"/>
          <p14:tracePt t="11734" x="6337300" y="620713"/>
          <p14:tracePt t="11852" x="6319838" y="620713"/>
          <p14:tracePt t="11860" x="6264275" y="630238"/>
          <p14:tracePt t="11868" x="6200775" y="630238"/>
          <p14:tracePt t="11876" x="6164263" y="639763"/>
          <p14:tracePt t="11886" x="6110288" y="639763"/>
          <p14:tracePt t="11892" x="6091238" y="639763"/>
          <p14:tracePt t="11900" x="6081713" y="639763"/>
          <p14:tracePt t="11930" x="6054725" y="639763"/>
          <p14:tracePt t="11938" x="5981700" y="639763"/>
          <p14:tracePt t="11947" x="5908675" y="639763"/>
          <p14:tracePt t="11954" x="5818188" y="639763"/>
          <p14:tracePt t="11963" x="5708650" y="639763"/>
          <p14:tracePt t="11970" x="5653088" y="639763"/>
          <p14:tracePt t="11978" x="5597525" y="639763"/>
          <p14:tracePt t="11986" x="5543550" y="639763"/>
          <p14:tracePt t="11994" x="5480050" y="639763"/>
          <p14:tracePt t="12003" x="5424488" y="639763"/>
          <p14:tracePt t="12010" x="5397500" y="630238"/>
          <p14:tracePt t="12018" x="5378450" y="630238"/>
          <p14:tracePt t="12418" x="5341938" y="620713"/>
          <p14:tracePt t="12426" x="5351463" y="620713"/>
          <p14:tracePt t="12434" x="5370513" y="630238"/>
          <p14:tracePt t="12442" x="5378450" y="630238"/>
          <p14:tracePt t="12451" x="5387975" y="639763"/>
          <p14:tracePt t="12467" x="5397500" y="639763"/>
          <p14:tracePt t="12474" x="5407025" y="647700"/>
          <p14:tracePt t="12482" x="5407025" y="657225"/>
          <p14:tracePt t="12498" x="5407025" y="666750"/>
          <p14:tracePt t="12508" x="5414963" y="666750"/>
          <p14:tracePt t="12514" x="5414963" y="676275"/>
          <p14:tracePt t="12520" x="5424488" y="676275"/>
          <p14:tracePt t="12536" x="5434013" y="684213"/>
          <p14:tracePt t="12552" x="5443538" y="684213"/>
          <p14:tracePt t="12560" x="5443538" y="693738"/>
          <p14:tracePt t="12569" x="5451475" y="693738"/>
          <p14:tracePt t="12576" x="5451475" y="703263"/>
          <p14:tracePt t="12601" x="5461000" y="703263"/>
          <p14:tracePt t="12874" x="5461000" y="712788"/>
          <p14:tracePt t="12883" x="5461000" y="720725"/>
          <p14:tracePt t="12890" x="5461000" y="739775"/>
          <p14:tracePt t="12899" x="5451475" y="757238"/>
          <p14:tracePt t="12906" x="5451475" y="776288"/>
          <p14:tracePt t="12915" x="5443538" y="803275"/>
          <p14:tracePt t="12922" x="5434013" y="822325"/>
          <p14:tracePt t="12930" x="5424488" y="849313"/>
          <p14:tracePt t="12938" x="5414963" y="885825"/>
          <p14:tracePt t="12947" x="5407025" y="922338"/>
          <p14:tracePt t="12954" x="5378450" y="968375"/>
          <p14:tracePt t="12963" x="5370513" y="1014413"/>
          <p14:tracePt t="12969" x="5351463" y="1041400"/>
          <p14:tracePt t="12978" x="5334000" y="1087438"/>
          <p14:tracePt t="12984" x="5297488" y="1131888"/>
          <p14:tracePt t="12993" x="5241925" y="1196975"/>
          <p14:tracePt t="12999" x="5195888" y="1250950"/>
          <p14:tracePt t="13008" x="5159375" y="1277938"/>
          <p14:tracePt t="13019" x="5114925" y="1314450"/>
          <p14:tracePt t="13024" x="5041900" y="1387475"/>
          <p14:tracePt t="13033" x="4976813" y="1433513"/>
          <p14:tracePt t="13040" x="4876800" y="1506538"/>
          <p14:tracePt t="13048" x="4776788" y="1579563"/>
          <p14:tracePt t="13056" x="4694238" y="1625600"/>
          <p14:tracePt t="13064" x="4575175" y="1708150"/>
          <p14:tracePt t="13072" x="4448175" y="1789113"/>
          <p14:tracePt t="13080" x="4365625" y="1825625"/>
          <p14:tracePt t="13088" x="4192588" y="1898650"/>
          <p14:tracePt t="13096" x="3917950" y="2036763"/>
          <p14:tracePt t="13102" x="3817938" y="2073275"/>
          <p14:tracePt t="13110" x="3752850" y="2090738"/>
          <p14:tracePt t="13119" x="3716338" y="2100263"/>
          <p14:tracePt t="13126" x="3671888" y="2100263"/>
          <p14:tracePt t="13136" x="3543300" y="2100263"/>
          <p14:tracePt t="13142" x="3360738" y="2146300"/>
          <p14:tracePt t="13149" x="3214688" y="2163763"/>
          <p14:tracePt t="13158" x="3068638" y="2173288"/>
          <p14:tracePt t="13166" x="2913063" y="2192338"/>
          <p14:tracePt t="13174" x="2803525" y="2209800"/>
          <p14:tracePt t="13183" x="2693988" y="2209800"/>
          <p14:tracePt t="13190" x="2603500" y="2209800"/>
          <p14:tracePt t="13198" x="2474913" y="2209800"/>
          <p14:tracePt t="13206" x="2346325" y="2209800"/>
          <p14:tracePt t="13215" x="2236788" y="2209800"/>
          <p14:tracePt t="13221" x="2127250" y="2209800"/>
          <p14:tracePt t="13228" x="2036763" y="2209800"/>
          <p14:tracePt t="13236" x="1917700" y="2182813"/>
          <p14:tracePt t="13244" x="1881188" y="2173288"/>
          <p14:tracePt t="13252" x="1798638" y="2136775"/>
          <p14:tracePt t="13260" x="1735138" y="2100263"/>
          <p14:tracePt t="13268" x="1708150" y="2063750"/>
          <p14:tracePt t="13276" x="1652588" y="2027238"/>
          <p14:tracePt t="13284" x="1644650" y="2009775"/>
          <p14:tracePt t="13292" x="1625600" y="1990725"/>
          <p14:tracePt t="13308" x="1616075" y="1973263"/>
          <p14:tracePt t="13317" x="1616075" y="1954213"/>
          <p14:tracePt t="13324" x="1616075" y="1935163"/>
          <p14:tracePt t="13332" x="1616075" y="1908175"/>
          <p14:tracePt t="13338" x="1616075" y="1881188"/>
          <p14:tracePt t="13346" x="1616075" y="1862138"/>
          <p14:tracePt t="13354" x="1616075" y="1835150"/>
          <p14:tracePt t="13362" x="1616075" y="1817688"/>
          <p14:tracePt t="13370" x="1625600" y="1781175"/>
          <p14:tracePt t="13378" x="1635125" y="1752600"/>
          <p14:tracePt t="13386" x="1644650" y="1725613"/>
          <p14:tracePt t="13394" x="1662113" y="1689100"/>
          <p14:tracePt t="13403" x="1671638" y="1671638"/>
          <p14:tracePt t="13410" x="1681163" y="1635125"/>
          <p14:tracePt t="13420" x="1689100" y="1598613"/>
          <p14:tracePt t="13427" x="1698625" y="1562100"/>
          <p14:tracePt t="13434" x="1717675" y="1516063"/>
          <p14:tracePt t="13442" x="1735138" y="1489075"/>
          <p14:tracePt t="13450" x="1744663" y="1443038"/>
          <p14:tracePt t="13456" x="1762125" y="1416050"/>
          <p14:tracePt t="13464" x="1771650" y="1379538"/>
          <p14:tracePt t="13472" x="1790700" y="1350963"/>
          <p14:tracePt t="13480" x="1817688" y="1306513"/>
          <p14:tracePt t="13488" x="1827213" y="1287463"/>
          <p14:tracePt t="13496" x="1844675" y="1270000"/>
          <p14:tracePt t="13504" x="1863725" y="1241425"/>
          <p14:tracePt t="13512" x="1881188" y="1233488"/>
          <p14:tracePt t="13520" x="1900238" y="1214438"/>
          <p14:tracePt t="13528" x="1908175" y="1187450"/>
          <p14:tracePt t="13536" x="1927225" y="1177925"/>
          <p14:tracePt t="13544" x="1944688" y="1160463"/>
          <p14:tracePt t="13552" x="1973263" y="1141413"/>
          <p14:tracePt t="13560" x="2000250" y="1123950"/>
          <p14:tracePt t="13568" x="2009775" y="1114425"/>
          <p14:tracePt t="13574" x="2027238" y="1095375"/>
          <p14:tracePt t="13583" x="2046288" y="1077913"/>
          <p14:tracePt t="13590" x="2063750" y="1050925"/>
          <p14:tracePt t="13598" x="2082800" y="1041400"/>
          <p14:tracePt t="13606" x="2100263" y="1014413"/>
          <p14:tracePt t="13614" x="2109788" y="1014413"/>
          <p14:tracePt t="13623" x="2127250" y="995363"/>
          <p14:tracePt t="13630" x="2146300" y="976313"/>
          <p14:tracePt t="13638" x="2155825" y="968375"/>
          <p14:tracePt t="13647" x="2163763" y="949325"/>
          <p14:tracePt t="13654" x="2173288" y="939800"/>
          <p14:tracePt t="13662" x="2182813" y="922338"/>
          <p14:tracePt t="13670" x="2200275" y="912813"/>
          <p14:tracePt t="13678" x="2219325" y="903288"/>
          <p14:tracePt t="13686" x="2236788" y="895350"/>
          <p14:tracePt t="13692" x="2246313" y="885825"/>
          <p14:tracePt t="13701" x="2265363" y="876300"/>
          <p14:tracePt t="13708" x="2282825" y="858838"/>
          <p14:tracePt t="13715" x="2301875" y="849313"/>
          <p14:tracePt t="13724" x="2319338" y="839788"/>
          <p14:tracePt t="13733" x="2338388" y="830263"/>
          <p14:tracePt t="13740" x="2355850" y="822325"/>
          <p14:tracePt t="13748" x="2374900" y="822325"/>
          <p14:tracePt t="13756" x="2382838" y="803275"/>
          <p14:tracePt t="13764" x="2411413" y="793750"/>
          <p14:tracePt t="13772" x="2428875" y="776288"/>
          <p14:tracePt t="13781" x="2465388" y="766763"/>
          <p14:tracePt t="13788" x="2484438" y="739775"/>
          <p14:tracePt t="13796" x="2493963" y="739775"/>
          <p14:tracePt t="13802" x="2520950" y="720725"/>
          <p14:tracePt t="13810" x="2530475" y="703263"/>
          <p14:tracePt t="13818" x="2547938" y="676275"/>
          <p14:tracePt t="13827" x="2566988" y="666750"/>
          <p14:tracePt t="13834" x="2574925" y="666750"/>
          <p14:tracePt t="13842" x="2593975" y="657225"/>
          <p14:tracePt t="13849" x="2593975" y="647700"/>
          <p14:tracePt t="13858" x="2603500" y="639763"/>
          <p14:tracePt t="13928" x="2593975" y="639763"/>
          <p14:tracePt t="13936" x="2566988" y="639763"/>
          <p14:tracePt t="13944" x="2530475" y="639763"/>
          <p14:tracePt t="13952" x="2438400" y="676275"/>
          <p14:tracePt t="13960" x="2346325" y="693738"/>
          <p14:tracePt t="13968" x="2282825" y="712788"/>
          <p14:tracePt t="13976" x="2219325" y="739775"/>
          <p14:tracePt t="13984" x="2155825" y="766763"/>
          <p14:tracePt t="13992" x="2063750" y="803275"/>
          <p14:tracePt t="14000" x="1981200" y="849313"/>
          <p14:tracePt t="14008" x="1881188" y="885825"/>
          <p14:tracePt t="14016" x="1854200" y="922338"/>
          <p14:tracePt t="14026" x="1754188" y="995363"/>
          <p14:tracePt t="14034" x="1662113" y="1077913"/>
          <p14:tracePt t="14038" x="1579563" y="1177925"/>
          <p14:tracePt t="14046" x="1516063" y="1233488"/>
          <p14:tracePt t="14054" x="1497013" y="1260475"/>
          <p14:tracePt t="14062" x="1470025" y="1306513"/>
          <p14:tracePt t="14070" x="1416050" y="1370013"/>
          <p14:tracePt t="14078" x="1360488" y="1443038"/>
          <p14:tracePt t="14086" x="1333500" y="1470025"/>
          <p14:tracePt t="14094" x="1314450" y="1489075"/>
          <p14:tracePt t="14102" x="1250950" y="1598613"/>
          <p14:tracePt t="14110" x="1160463" y="1716088"/>
          <p14:tracePt t="14118" x="1095375" y="1825625"/>
          <p14:tracePt t="14126" x="1077913" y="1908175"/>
          <p14:tracePt t="14134" x="1031875" y="2027238"/>
          <p14:tracePt t="14142" x="985838" y="2155825"/>
          <p14:tracePt t="14150" x="958850" y="2282825"/>
          <p14:tracePt t="14156" x="941388" y="2419350"/>
          <p14:tracePt t="14165" x="931863" y="2492375"/>
          <p14:tracePt t="14172" x="931863" y="2638425"/>
          <p14:tracePt t="14180" x="931863" y="2767013"/>
          <p14:tracePt t="14188" x="931863" y="2894013"/>
          <p14:tracePt t="14197" x="949325" y="3022600"/>
          <p14:tracePt t="14204" x="977900" y="3086100"/>
          <p14:tracePt t="14212" x="1004888" y="3195638"/>
          <p14:tracePt t="14220" x="1058863" y="3297238"/>
          <p14:tracePt t="14229" x="1104900" y="3397250"/>
          <p14:tracePt t="14236" x="1160463" y="3479800"/>
          <p14:tracePt t="14244" x="1214438" y="3560763"/>
          <p14:tracePt t="14252" x="1260475" y="3616325"/>
          <p14:tracePt t="14260" x="1314450" y="3679825"/>
          <p14:tracePt t="14268" x="1379538" y="3735388"/>
          <p14:tracePt t="14274" x="1423988" y="3779838"/>
          <p14:tracePt t="14282" x="1479550" y="3816350"/>
          <p14:tracePt t="14290" x="1589088" y="3871913"/>
          <p14:tracePt t="14299" x="1652588" y="3898900"/>
          <p14:tracePt t="14307" x="1754188" y="3944938"/>
          <p14:tracePt t="14314" x="1936750" y="3990975"/>
          <p14:tracePt t="14322" x="2100263" y="4000500"/>
          <p14:tracePt t="14330" x="2192338" y="4000500"/>
          <p14:tracePt t="14338" x="2338388" y="4000500"/>
          <p14:tracePt t="14346" x="2520950" y="4000500"/>
          <p14:tracePt t="14354" x="2684463" y="3963988"/>
          <p14:tracePt t="14362" x="2859088" y="3935413"/>
          <p14:tracePt t="14370" x="2949575" y="3908425"/>
          <p14:tracePt t="14378" x="3095625" y="3862388"/>
          <p14:tracePt t="14386" x="3251200" y="3798888"/>
          <p14:tracePt t="14392" x="3370263" y="3762375"/>
          <p14:tracePt t="14400" x="3479800" y="3698875"/>
          <p14:tracePt t="14408" x="3579813" y="3625850"/>
          <p14:tracePt t="14417" x="3652838" y="3579813"/>
          <p14:tracePt t="14424" x="3771900" y="3470275"/>
          <p14:tracePt t="14434" x="3854450" y="3351213"/>
          <p14:tracePt t="14441" x="3963988" y="3214688"/>
          <p14:tracePt t="14449" x="4054475" y="3059113"/>
          <p14:tracePt t="14456" x="4110038" y="2968625"/>
          <p14:tracePt t="14467" x="4192588" y="2813050"/>
          <p14:tracePt t="14472" x="4246563" y="2657475"/>
          <p14:tracePt t="14480" x="4283075" y="2528888"/>
          <p14:tracePt t="14488" x="4283075" y="2492375"/>
          <p14:tracePt t="14496" x="4283075" y="2455863"/>
          <p14:tracePt t="14504" x="4283075" y="2401888"/>
          <p14:tracePt t="14510" x="4273550" y="2346325"/>
          <p14:tracePt t="14518" x="4246563" y="2282825"/>
          <p14:tracePt t="14526" x="4192588" y="2182813"/>
          <p14:tracePt t="14534" x="4137025" y="2082800"/>
          <p14:tracePt t="14542" x="4044950" y="1963738"/>
          <p14:tracePt t="14550" x="3963988" y="1862138"/>
          <p14:tracePt t="14558" x="3908425" y="1798638"/>
          <p14:tracePt t="14566" x="3817938" y="1698625"/>
          <p14:tracePt t="14575" x="3735388" y="1643063"/>
          <p14:tracePt t="14582" x="3662363" y="1598613"/>
          <p14:tracePt t="14590" x="3598863" y="1579563"/>
          <p14:tracePt t="14601" x="3533775" y="1552575"/>
          <p14:tracePt t="14606" x="3506788" y="1543050"/>
          <p14:tracePt t="14616" x="3433763" y="1533525"/>
          <p14:tracePt t="14622" x="3370263" y="1506538"/>
          <p14:tracePt t="14628" x="3314700" y="1497013"/>
          <p14:tracePt t="14636" x="3270250" y="1479550"/>
          <p14:tracePt t="14645" x="3241675" y="1479550"/>
          <p14:tracePt t="14652" x="3224213" y="1479550"/>
          <p14:tracePt t="14660" x="3195638" y="1479550"/>
          <p14:tracePt t="14668" x="3178175" y="1479550"/>
          <p14:tracePt t="14676" x="3151188" y="1479550"/>
          <p14:tracePt t="14684" x="3114675" y="1470025"/>
          <p14:tracePt t="14692" x="3095625" y="1460500"/>
          <p14:tracePt t="14700" x="3059113" y="1460500"/>
          <p14:tracePt t="14708" x="3022600" y="1452563"/>
          <p14:tracePt t="14717" x="2995613" y="1443038"/>
          <p14:tracePt t="14724" x="2968625" y="1433513"/>
          <p14:tracePt t="14732" x="2940050" y="1433513"/>
          <p14:tracePt t="14740" x="2895600" y="1416050"/>
          <p14:tracePt t="14746" x="2849563" y="1397000"/>
          <p14:tracePt t="14754" x="2822575" y="1387475"/>
          <p14:tracePt t="14762" x="2776538" y="1370013"/>
          <p14:tracePt t="14770" x="2749550" y="1360488"/>
          <p14:tracePt t="14778" x="2740025" y="1350963"/>
          <p14:tracePt t="14786" x="2703513" y="1333500"/>
          <p14:tracePt t="14794" x="2657475" y="1306513"/>
          <p14:tracePt t="14802" x="2620963" y="1287463"/>
          <p14:tracePt t="14810" x="2584450" y="1270000"/>
          <p14:tracePt t="14818" x="2530475" y="1233488"/>
          <p14:tracePt t="14826" x="2511425" y="1223963"/>
          <p14:tracePt t="14834" x="2484438" y="1204913"/>
          <p14:tracePt t="14843" x="2474913" y="1196975"/>
          <p14:tracePt t="14851" x="2474913" y="1187450"/>
          <p14:tracePt t="14856" x="2457450" y="1168400"/>
          <p14:tracePt t="14864" x="2457450" y="1160463"/>
          <p14:tracePt t="14872" x="2457450" y="1150938"/>
          <p14:tracePt t="14880" x="2457450" y="1131888"/>
          <p14:tracePt t="14896" x="2465388" y="1114425"/>
          <p14:tracePt t="14904" x="2484438" y="1077913"/>
          <p14:tracePt t="14912" x="2493963" y="1068388"/>
          <p14:tracePt t="14920" x="2511425" y="1058863"/>
          <p14:tracePt t="14933" x="2547938" y="1022350"/>
          <p14:tracePt t="14936" x="2557463" y="1004888"/>
          <p14:tracePt t="14944" x="2584450" y="958850"/>
          <p14:tracePt t="14952" x="2603500" y="939800"/>
          <p14:tracePt t="14961" x="2640013" y="912813"/>
          <p14:tracePt t="14969" x="2647950" y="903288"/>
          <p14:tracePt t="14975" x="2657475" y="895350"/>
          <p14:tracePt t="14984" x="2667000" y="876300"/>
          <p14:tracePt t="14990" x="2684463" y="858838"/>
          <p14:tracePt t="14998" x="2703513" y="839788"/>
          <p14:tracePt t="15006" x="2713038" y="822325"/>
          <p14:tracePt t="15015" x="2720975" y="812800"/>
          <p14:tracePt t="15030" x="2720975" y="803275"/>
          <p14:tracePt t="15109" x="2713038" y="803275"/>
          <p14:tracePt t="15118" x="2693988" y="803275"/>
          <p14:tracePt t="15124" x="2647950" y="812800"/>
          <p14:tracePt t="15132" x="2630488" y="812800"/>
          <p14:tracePt t="15140" x="2630488" y="822325"/>
          <p14:tracePt t="15148" x="2593975" y="839788"/>
          <p14:tracePt t="15156" x="2574925" y="839788"/>
          <p14:tracePt t="15166" x="2557463" y="849313"/>
          <p14:tracePt t="15172" x="2511425" y="866775"/>
          <p14:tracePt t="15180" x="2493963" y="876300"/>
          <p14:tracePt t="15189" x="2493963" y="885825"/>
          <p14:tracePt t="15196" x="2474913" y="912813"/>
          <p14:tracePt t="15204" x="2428875" y="949325"/>
          <p14:tracePt t="15210" x="2374900" y="985838"/>
          <p14:tracePt t="15219" x="2355850" y="1004888"/>
          <p14:tracePt t="15226" x="2328863" y="1050925"/>
          <p14:tracePt t="15234" x="2301875" y="1095375"/>
          <p14:tracePt t="15242" x="2265363" y="1141413"/>
          <p14:tracePt t="15250" x="2228850" y="1204913"/>
          <p14:tracePt t="15259" x="2219325" y="1233488"/>
          <p14:tracePt t="15266" x="2192338" y="1306513"/>
          <p14:tracePt t="15274" x="2163763" y="1387475"/>
          <p14:tracePt t="15283" x="2127250" y="1470025"/>
          <p14:tracePt t="15291" x="2119313" y="1497013"/>
          <p14:tracePt t="15298" x="2109788" y="1506538"/>
          <p14:tracePt t="15306" x="2090738" y="1543050"/>
          <p14:tracePt t="15315" x="2073275" y="1635125"/>
          <p14:tracePt t="15323" x="2063750" y="1735138"/>
          <p14:tracePt t="15329" x="2054225" y="1789113"/>
          <p14:tracePt t="15336" x="2054225" y="1898650"/>
          <p14:tracePt t="15344" x="2054225" y="1990725"/>
          <p14:tracePt t="15352" x="2054225" y="2109788"/>
          <p14:tracePt t="15360" x="2073275" y="2200275"/>
          <p14:tracePt t="15368" x="2082800" y="2255838"/>
          <p14:tracePt t="15376" x="2109788" y="2374900"/>
          <p14:tracePt t="15385" x="2136775" y="2465388"/>
          <p14:tracePt t="15392" x="2163763" y="2584450"/>
          <p14:tracePt t="15401" x="2192338" y="2657475"/>
          <p14:tracePt t="15408" x="2219325" y="2757488"/>
          <p14:tracePt t="15417" x="2246313" y="2820988"/>
          <p14:tracePt t="15424" x="2301875" y="2903538"/>
          <p14:tracePt t="15433" x="2355850" y="2986088"/>
          <p14:tracePt t="15440" x="2392363" y="3086100"/>
          <p14:tracePt t="15446" x="2465388" y="3151188"/>
          <p14:tracePt t="15455" x="2484438" y="3195638"/>
          <p14:tracePt t="15464" x="2538413" y="3278188"/>
          <p14:tracePt t="15470" x="2611438" y="3341688"/>
          <p14:tracePt t="15478" x="2676525" y="3414713"/>
          <p14:tracePt t="15487" x="2757488" y="3479800"/>
          <p14:tracePt t="15494" x="2803525" y="3516313"/>
          <p14:tracePt t="15502" x="2895600" y="3589338"/>
          <p14:tracePt t="15510" x="2976563" y="3662363"/>
          <p14:tracePt t="15519" x="3078163" y="3725863"/>
          <p14:tracePt t="15528" x="3178175" y="3798888"/>
          <p14:tracePt t="15534" x="3224213" y="3852863"/>
          <p14:tracePt t="15543" x="3343275" y="3927475"/>
          <p14:tracePt t="15550" x="3479800" y="3981450"/>
          <p14:tracePt t="15558" x="3598863" y="4044950"/>
          <p14:tracePt t="15565" x="3744913" y="4100513"/>
          <p14:tracePt t="15573" x="3898900" y="4164013"/>
          <p14:tracePt t="15580" x="3990975" y="4191000"/>
          <p14:tracePt t="15589" x="4164013" y="4256088"/>
          <p14:tracePt t="15596" x="4310063" y="4300538"/>
          <p14:tracePt t="15606" x="4456113" y="4329113"/>
          <p14:tracePt t="15612" x="4611688" y="4373563"/>
          <p14:tracePt t="15621" x="4703763" y="4383088"/>
          <p14:tracePt t="15628" x="4867275" y="4410075"/>
          <p14:tracePt t="15636" x="5032375" y="4456113"/>
          <p14:tracePt t="15644" x="5224463" y="4492625"/>
          <p14:tracePt t="15652" x="5407025" y="4502150"/>
          <p14:tracePt t="15661" x="5516563" y="4519613"/>
          <p14:tracePt t="15668" x="5680075" y="4538663"/>
          <p14:tracePt t="15676" x="5826125" y="4538663"/>
          <p14:tracePt t="15683" x="5991225" y="4538663"/>
          <p14:tracePt t="15690" x="6137275" y="4538663"/>
          <p14:tracePt t="15698" x="6227763" y="4538663"/>
          <p14:tracePt t="15706" x="6373813" y="4538663"/>
          <p14:tracePt t="15715" x="6502400" y="4538663"/>
          <p14:tracePt t="15723" x="6630988" y="4529138"/>
          <p14:tracePt t="15731" x="6740525" y="4502150"/>
          <p14:tracePt t="15739" x="6794500" y="4502150"/>
          <p14:tracePt t="15746" x="6813550" y="4502150"/>
          <p14:tracePt t="15754" x="6831013" y="4492625"/>
          <p14:tracePt t="15762" x="6867525" y="4475163"/>
          <p14:tracePt t="15770" x="6904038" y="4465638"/>
          <p14:tracePt t="15778" x="6967538" y="4438650"/>
          <p14:tracePt t="15786" x="7032625" y="4410075"/>
          <p14:tracePt t="15793" x="7059613" y="4392613"/>
          <p14:tracePt t="15800" x="7123113" y="4365625"/>
          <p14:tracePt t="15808" x="7178675" y="4346575"/>
          <p14:tracePt t="15816" x="7215188" y="4337050"/>
          <p14:tracePt t="15824" x="7242175" y="4319588"/>
          <p14:tracePt t="15833" x="7296150" y="4300538"/>
          <p14:tracePt t="15840" x="7342188" y="4273550"/>
          <p14:tracePt t="15849" x="7407275" y="4264025"/>
          <p14:tracePt t="15857" x="7470775" y="4237038"/>
          <p14:tracePt t="15866" x="7507288" y="4219575"/>
          <p14:tracePt t="15872" x="7570788" y="4210050"/>
          <p14:tracePt t="15880" x="7653338" y="4183063"/>
          <p14:tracePt t="15888" x="7689850" y="4173538"/>
          <p14:tracePt t="15896" x="7772400" y="4154488"/>
          <p14:tracePt t="15904" x="7881938" y="4146550"/>
          <p14:tracePt t="15910" x="7926388" y="4137025"/>
          <p14:tracePt t="15933" x="8045450" y="4110038"/>
          <p14:tracePt t="15935" x="8137525" y="4090988"/>
          <p14:tracePt t="15942" x="8228013" y="4090988"/>
          <p14:tracePt t="15950" x="8283575" y="4081463"/>
          <p14:tracePt t="15958" x="8410575" y="4081463"/>
          <p14:tracePt t="15966" x="8493125" y="4081463"/>
          <p14:tracePt t="15975" x="8520113" y="4081463"/>
          <p14:tracePt t="15982" x="8556625" y="4081463"/>
          <p14:tracePt t="15990" x="8648700" y="4073525"/>
          <p14:tracePt t="15998" x="8758238" y="4073525"/>
          <p14:tracePt t="16006" x="8831263" y="4054475"/>
          <p14:tracePt t="16015" x="8959850" y="4054475"/>
          <p14:tracePt t="16023" x="9142413" y="4054475"/>
          <p14:tracePt t="16028" x="9251950" y="4054475"/>
          <p14:tracePt t="16037" x="9361488" y="4054475"/>
          <p14:tracePt t="16044" x="9434513" y="4054475"/>
          <p14:tracePt t="16052" x="9544050" y="4054475"/>
          <p14:tracePt t="16061" x="9634538" y="4054475"/>
          <p14:tracePt t="16070" x="9707563" y="4054475"/>
          <p14:tracePt t="16076" x="9772650" y="4044950"/>
          <p14:tracePt t="16084" x="9799638" y="4044950"/>
          <p14:tracePt t="16092" x="9845675" y="4044950"/>
          <p14:tracePt t="16101" x="9872663" y="4037013"/>
          <p14:tracePt t="16108" x="9882188" y="4027488"/>
          <p14:tracePt t="16117" x="9899650" y="4027488"/>
          <p14:tracePt t="16133" x="9926638" y="4017963"/>
          <p14:tracePt t="16140" x="9936163" y="4017963"/>
          <p14:tracePt t="16148" x="9945688" y="4017963"/>
          <p14:tracePt t="16154" x="9963150" y="4008438"/>
          <p14:tracePt t="16164" x="9972675" y="4008438"/>
          <p14:tracePt t="16170" x="9972675" y="4000500"/>
          <p14:tracePt t="16179" x="9991725" y="4000500"/>
          <p14:tracePt t="16296" x="9945688" y="4000500"/>
          <p14:tracePt t="16304" x="9890125" y="4000500"/>
          <p14:tracePt t="16312" x="9763125" y="4000500"/>
          <p14:tracePt t="16320" x="9580563" y="4000500"/>
          <p14:tracePt t="16328" x="9434513" y="4000500"/>
          <p14:tracePt t="16336" x="9150350" y="3981450"/>
          <p14:tracePt t="16344" x="8904288" y="3944938"/>
          <p14:tracePt t="16352" x="8402638" y="3844925"/>
          <p14:tracePt t="16360" x="7935913" y="3779838"/>
          <p14:tracePt t="16368" x="7324725" y="3698875"/>
          <p14:tracePt t="16376" x="6667500" y="3597275"/>
          <p14:tracePt t="16382" x="5981700" y="3516313"/>
          <p14:tracePt t="16390" x="5214938" y="3351213"/>
          <p14:tracePt t="16399" x="4484688" y="3187700"/>
          <p14:tracePt t="16406" x="3708400" y="2968625"/>
          <p14:tracePt t="16415" x="2959100" y="2720975"/>
          <p14:tracePt t="16422" x="2100263" y="2401888"/>
          <p14:tracePt t="16431" x="1387475" y="2155825"/>
          <p14:tracePt t="16438" x="676275" y="1881188"/>
          <p14:tracePt t="16447" x="0" y="1616075"/>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a:xfrm>
            <a:off x="528506" y="914400"/>
            <a:ext cx="10972800" cy="4807670"/>
          </a:xfrm>
        </p:spPr>
        <p:txBody>
          <a:bodyPr>
            <a:normAutofit/>
          </a:bodyPr>
          <a:lstStyle/>
          <a:p>
            <a:pPr marL="457200" lvl="1" indent="0">
              <a:buNone/>
            </a:pPr>
            <a:endParaRPr lang="en-US" dirty="0"/>
          </a:p>
          <a:p>
            <a:pPr lvl="1"/>
            <a:endParaRPr lang="en-US" dirty="0"/>
          </a:p>
          <a:p>
            <a:pPr lvl="1"/>
            <a:endParaRPr lang="en-US" dirty="0"/>
          </a:p>
        </p:txBody>
      </p:sp>
      <p:sp>
        <p:nvSpPr>
          <p:cNvPr id="4" name="Rectangle 3">
            <a:extLst>
              <a:ext uri="{FF2B5EF4-FFF2-40B4-BE49-F238E27FC236}">
                <a16:creationId xmlns:a16="http://schemas.microsoft.com/office/drawing/2014/main" id="{5484B21D-2892-46E3-BE96-27FB101CEEDF}"/>
              </a:ext>
            </a:extLst>
          </p:cNvPr>
          <p:cNvSpPr/>
          <p:nvPr/>
        </p:nvSpPr>
        <p:spPr>
          <a:xfrm>
            <a:off x="1508288" y="1401549"/>
            <a:ext cx="1602557" cy="76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Collect financial data</a:t>
            </a:r>
          </a:p>
        </p:txBody>
      </p:sp>
      <p:cxnSp>
        <p:nvCxnSpPr>
          <p:cNvPr id="6" name="Straight Arrow Connector 5">
            <a:extLst>
              <a:ext uri="{FF2B5EF4-FFF2-40B4-BE49-F238E27FC236}">
                <a16:creationId xmlns:a16="http://schemas.microsoft.com/office/drawing/2014/main" id="{018ED308-36C5-4A77-B768-A93A9A3656B1}"/>
              </a:ext>
            </a:extLst>
          </p:cNvPr>
          <p:cNvCxnSpPr>
            <a:cxnSpLocks/>
          </p:cNvCxnSpPr>
          <p:nvPr/>
        </p:nvCxnSpPr>
        <p:spPr>
          <a:xfrm flipV="1">
            <a:off x="3110845" y="1793940"/>
            <a:ext cx="80127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5F09DF5-18A2-4C09-AC09-6CCB048B4A2B}"/>
              </a:ext>
            </a:extLst>
          </p:cNvPr>
          <p:cNvSpPr/>
          <p:nvPr/>
        </p:nvSpPr>
        <p:spPr>
          <a:xfrm>
            <a:off x="3912123" y="1412939"/>
            <a:ext cx="1602557" cy="76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Splitting stock prices into time regimes </a:t>
            </a:r>
          </a:p>
        </p:txBody>
      </p:sp>
      <p:cxnSp>
        <p:nvCxnSpPr>
          <p:cNvPr id="11" name="Straight Arrow Connector 10">
            <a:extLst>
              <a:ext uri="{FF2B5EF4-FFF2-40B4-BE49-F238E27FC236}">
                <a16:creationId xmlns:a16="http://schemas.microsoft.com/office/drawing/2014/main" id="{7B5F306E-0588-4AF2-9FA7-857B9138FEDA}"/>
              </a:ext>
            </a:extLst>
          </p:cNvPr>
          <p:cNvCxnSpPr>
            <a:cxnSpLocks/>
            <a:endCxn id="13" idx="1"/>
          </p:cNvCxnSpPr>
          <p:nvPr/>
        </p:nvCxnSpPr>
        <p:spPr>
          <a:xfrm>
            <a:off x="5505252" y="1782551"/>
            <a:ext cx="871980" cy="11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EBD3B5C-A2D7-4D15-9316-0A9CF481BABD}"/>
              </a:ext>
            </a:extLst>
          </p:cNvPr>
          <p:cNvSpPr/>
          <p:nvPr/>
        </p:nvSpPr>
        <p:spPr>
          <a:xfrm>
            <a:off x="6377232" y="1412939"/>
            <a:ext cx="1602557" cy="76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Analysis of stock prices in these regimes</a:t>
            </a:r>
          </a:p>
        </p:txBody>
      </p:sp>
      <p:cxnSp>
        <p:nvCxnSpPr>
          <p:cNvPr id="18" name="Connector: Elbow 17">
            <a:extLst>
              <a:ext uri="{FF2B5EF4-FFF2-40B4-BE49-F238E27FC236}">
                <a16:creationId xmlns:a16="http://schemas.microsoft.com/office/drawing/2014/main" id="{871571B6-10B4-4013-BFDD-3D5E3C2F4E15}"/>
              </a:ext>
            </a:extLst>
          </p:cNvPr>
          <p:cNvCxnSpPr>
            <a:cxnSpLocks/>
            <a:stCxn id="13" idx="0"/>
          </p:cNvCxnSpPr>
          <p:nvPr/>
        </p:nvCxnSpPr>
        <p:spPr>
          <a:xfrm rot="5400000" flipH="1" flipV="1">
            <a:off x="7769161" y="565999"/>
            <a:ext cx="256290" cy="14375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EFCCB6DA-C09B-487A-A63B-0D1E072532E8}"/>
              </a:ext>
            </a:extLst>
          </p:cNvPr>
          <p:cNvCxnSpPr>
            <a:cxnSpLocks/>
          </p:cNvCxnSpPr>
          <p:nvPr/>
        </p:nvCxnSpPr>
        <p:spPr>
          <a:xfrm>
            <a:off x="7178510" y="2186329"/>
            <a:ext cx="1522430" cy="223889"/>
          </a:xfrm>
          <a:prstGeom prst="bentConnector3">
            <a:avLst>
              <a:gd name="adj1" fmla="val 170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363C41A-6A26-4F25-85B6-D75ACA2AB436}"/>
              </a:ext>
            </a:extLst>
          </p:cNvPr>
          <p:cNvSpPr/>
          <p:nvPr/>
        </p:nvSpPr>
        <p:spPr>
          <a:xfrm>
            <a:off x="8616102" y="843699"/>
            <a:ext cx="2172876" cy="6259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Moving Average Technique</a:t>
            </a:r>
          </a:p>
        </p:txBody>
      </p:sp>
      <p:sp>
        <p:nvSpPr>
          <p:cNvPr id="32" name="Rectangle 31">
            <a:extLst>
              <a:ext uri="{FF2B5EF4-FFF2-40B4-BE49-F238E27FC236}">
                <a16:creationId xmlns:a16="http://schemas.microsoft.com/office/drawing/2014/main" id="{7EF200DC-490D-4A77-9967-FD668A7F0F3B}"/>
              </a:ext>
            </a:extLst>
          </p:cNvPr>
          <p:cNvSpPr/>
          <p:nvPr/>
        </p:nvSpPr>
        <p:spPr>
          <a:xfrm>
            <a:off x="8700940" y="2097268"/>
            <a:ext cx="2172876" cy="6259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Relative Strength Index</a:t>
            </a:r>
          </a:p>
        </p:txBody>
      </p:sp>
      <p:sp>
        <p:nvSpPr>
          <p:cNvPr id="33" name="TextBox 32">
            <a:extLst>
              <a:ext uri="{FF2B5EF4-FFF2-40B4-BE49-F238E27FC236}">
                <a16:creationId xmlns:a16="http://schemas.microsoft.com/office/drawing/2014/main" id="{F46BBCA4-CE3E-4686-AC48-6DB4F1EA5E9E}"/>
              </a:ext>
            </a:extLst>
          </p:cNvPr>
          <p:cNvSpPr txBox="1"/>
          <p:nvPr/>
        </p:nvSpPr>
        <p:spPr>
          <a:xfrm>
            <a:off x="444024" y="787317"/>
            <a:ext cx="1015558" cy="369332"/>
          </a:xfrm>
          <a:prstGeom prst="rect">
            <a:avLst/>
          </a:prstGeom>
          <a:noFill/>
        </p:spPr>
        <p:txBody>
          <a:bodyPr wrap="square" rtlCol="0">
            <a:spAutoFit/>
          </a:bodyPr>
          <a:lstStyle/>
          <a:p>
            <a:r>
              <a:rPr lang="en-US" b="1" dirty="0"/>
              <a:t>Phase 1</a:t>
            </a:r>
          </a:p>
        </p:txBody>
      </p:sp>
      <p:sp>
        <p:nvSpPr>
          <p:cNvPr id="35" name="TextBox 34">
            <a:extLst>
              <a:ext uri="{FF2B5EF4-FFF2-40B4-BE49-F238E27FC236}">
                <a16:creationId xmlns:a16="http://schemas.microsoft.com/office/drawing/2014/main" id="{8AA06862-BCAA-4A61-B2F7-574C92C2F116}"/>
              </a:ext>
            </a:extLst>
          </p:cNvPr>
          <p:cNvSpPr txBox="1"/>
          <p:nvPr/>
        </p:nvSpPr>
        <p:spPr>
          <a:xfrm>
            <a:off x="444024" y="2675378"/>
            <a:ext cx="1015558" cy="369332"/>
          </a:xfrm>
          <a:prstGeom prst="rect">
            <a:avLst/>
          </a:prstGeom>
          <a:noFill/>
        </p:spPr>
        <p:txBody>
          <a:bodyPr wrap="square" rtlCol="0">
            <a:spAutoFit/>
          </a:bodyPr>
          <a:lstStyle/>
          <a:p>
            <a:r>
              <a:rPr lang="en-US" b="1" dirty="0"/>
              <a:t>Phase 2</a:t>
            </a:r>
          </a:p>
        </p:txBody>
      </p:sp>
      <p:sp>
        <p:nvSpPr>
          <p:cNvPr id="36" name="Rectangle 35">
            <a:extLst>
              <a:ext uri="{FF2B5EF4-FFF2-40B4-BE49-F238E27FC236}">
                <a16:creationId xmlns:a16="http://schemas.microsoft.com/office/drawing/2014/main" id="{0D8E4CB7-5A9A-45A8-8A03-F5C0F6D92314}"/>
              </a:ext>
            </a:extLst>
          </p:cNvPr>
          <p:cNvSpPr/>
          <p:nvPr/>
        </p:nvSpPr>
        <p:spPr>
          <a:xfrm>
            <a:off x="2017941" y="3150638"/>
            <a:ext cx="7993930" cy="8445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Capital Asset Price Modelling (Comparing prices with S&amp;P 500)</a:t>
            </a:r>
          </a:p>
        </p:txBody>
      </p:sp>
      <p:sp>
        <p:nvSpPr>
          <p:cNvPr id="37" name="TextBox 36">
            <a:extLst>
              <a:ext uri="{FF2B5EF4-FFF2-40B4-BE49-F238E27FC236}">
                <a16:creationId xmlns:a16="http://schemas.microsoft.com/office/drawing/2014/main" id="{FECDCC4D-4408-44CE-8E27-12B745FA0B70}"/>
              </a:ext>
            </a:extLst>
          </p:cNvPr>
          <p:cNvSpPr txBox="1"/>
          <p:nvPr/>
        </p:nvSpPr>
        <p:spPr>
          <a:xfrm>
            <a:off x="444024" y="4200147"/>
            <a:ext cx="1015558" cy="369332"/>
          </a:xfrm>
          <a:prstGeom prst="rect">
            <a:avLst/>
          </a:prstGeom>
          <a:noFill/>
        </p:spPr>
        <p:txBody>
          <a:bodyPr wrap="square" rtlCol="0">
            <a:spAutoFit/>
          </a:bodyPr>
          <a:lstStyle/>
          <a:p>
            <a:r>
              <a:rPr lang="en-US" b="1" dirty="0"/>
              <a:t>Phase 3</a:t>
            </a:r>
          </a:p>
        </p:txBody>
      </p:sp>
      <p:sp>
        <p:nvSpPr>
          <p:cNvPr id="38" name="Rectangle 37">
            <a:extLst>
              <a:ext uri="{FF2B5EF4-FFF2-40B4-BE49-F238E27FC236}">
                <a16:creationId xmlns:a16="http://schemas.microsoft.com/office/drawing/2014/main" id="{4FEDDB56-A9D8-41BA-AAED-F09033CA2550}"/>
              </a:ext>
            </a:extLst>
          </p:cNvPr>
          <p:cNvSpPr/>
          <p:nvPr/>
        </p:nvSpPr>
        <p:spPr>
          <a:xfrm>
            <a:off x="2099035" y="4689180"/>
            <a:ext cx="7993930" cy="8117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Modern Portfolio Theory/Mean Variance Analysis</a:t>
            </a:r>
          </a:p>
        </p:txBody>
      </p:sp>
    </p:spTree>
    <p:extLst>
      <p:ext uri="{BB962C8B-B14F-4D97-AF65-F5344CB8AC3E}">
        <p14:creationId xmlns:p14="http://schemas.microsoft.com/office/powerpoint/2010/main" val="2836264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Stock and Cryptocurrency Selection</a:t>
            </a:r>
          </a:p>
        </p:txBody>
      </p:sp>
      <p:sp>
        <p:nvSpPr>
          <p:cNvPr id="3" name="Content Placeholder 2"/>
          <p:cNvSpPr>
            <a:spLocks noGrp="1"/>
          </p:cNvSpPr>
          <p:nvPr>
            <p:ph idx="1"/>
          </p:nvPr>
        </p:nvSpPr>
        <p:spPr>
          <a:xfrm>
            <a:off x="500226" y="914400"/>
            <a:ext cx="10972800" cy="5029200"/>
          </a:xfrm>
        </p:spPr>
        <p:txBody>
          <a:bodyPr>
            <a:normAutofit/>
          </a:bodyPr>
          <a:lstStyle/>
          <a:p>
            <a:pPr lvl="1"/>
            <a:endParaRPr lang="en-US" dirty="0"/>
          </a:p>
          <a:p>
            <a:pPr lvl="1"/>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D000C348-FDC4-42DE-B74E-B513970E5A21}"/>
              </a:ext>
            </a:extLst>
          </p:cNvPr>
          <p:cNvPicPr>
            <a:picLocks noChangeAspect="1"/>
          </p:cNvPicPr>
          <p:nvPr/>
        </p:nvPicPr>
        <p:blipFill>
          <a:blip r:embed="rId2"/>
          <a:stretch>
            <a:fillRect/>
          </a:stretch>
        </p:blipFill>
        <p:spPr>
          <a:xfrm>
            <a:off x="651219" y="1337036"/>
            <a:ext cx="1181100" cy="1524000"/>
          </a:xfrm>
          <a:prstGeom prst="rect">
            <a:avLst/>
          </a:prstGeom>
        </p:spPr>
      </p:pic>
      <p:pic>
        <p:nvPicPr>
          <p:cNvPr id="5" name="Picture 4">
            <a:extLst>
              <a:ext uri="{FF2B5EF4-FFF2-40B4-BE49-F238E27FC236}">
                <a16:creationId xmlns:a16="http://schemas.microsoft.com/office/drawing/2014/main" id="{2F6B0FAF-5EA0-4102-8F4E-1F0D439A1F26}"/>
              </a:ext>
            </a:extLst>
          </p:cNvPr>
          <p:cNvPicPr>
            <a:picLocks noChangeAspect="1"/>
          </p:cNvPicPr>
          <p:nvPr/>
        </p:nvPicPr>
        <p:blipFill>
          <a:blip r:embed="rId3"/>
          <a:stretch>
            <a:fillRect/>
          </a:stretch>
        </p:blipFill>
        <p:spPr>
          <a:xfrm>
            <a:off x="9418588" y="1669179"/>
            <a:ext cx="2170866" cy="1121887"/>
          </a:xfrm>
          <a:prstGeom prst="rect">
            <a:avLst/>
          </a:prstGeom>
        </p:spPr>
      </p:pic>
      <p:pic>
        <p:nvPicPr>
          <p:cNvPr id="1026" name="Picture 2">
            <a:extLst>
              <a:ext uri="{FF2B5EF4-FFF2-40B4-BE49-F238E27FC236}">
                <a16:creationId xmlns:a16="http://schemas.microsoft.com/office/drawing/2014/main" id="{73969E51-5108-45B3-BB21-6075BB5930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3888" y="1801754"/>
            <a:ext cx="2167128" cy="9787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6E2200C-736F-4CD4-9B15-8A5EAF9EF9C7}"/>
              </a:ext>
            </a:extLst>
          </p:cNvPr>
          <p:cNvPicPr>
            <a:picLocks noChangeAspect="1"/>
          </p:cNvPicPr>
          <p:nvPr/>
        </p:nvPicPr>
        <p:blipFill>
          <a:blip r:embed="rId5"/>
          <a:stretch>
            <a:fillRect/>
          </a:stretch>
        </p:blipFill>
        <p:spPr>
          <a:xfrm>
            <a:off x="3434303" y="1855408"/>
            <a:ext cx="1989054" cy="935658"/>
          </a:xfrm>
          <a:prstGeom prst="rect">
            <a:avLst/>
          </a:prstGeom>
        </p:spPr>
      </p:pic>
      <p:sp>
        <p:nvSpPr>
          <p:cNvPr id="8" name="TextBox 7">
            <a:extLst>
              <a:ext uri="{FF2B5EF4-FFF2-40B4-BE49-F238E27FC236}">
                <a16:creationId xmlns:a16="http://schemas.microsoft.com/office/drawing/2014/main" id="{6F05F558-6EF4-401C-9759-DAC878661F3C}"/>
              </a:ext>
            </a:extLst>
          </p:cNvPr>
          <p:cNvSpPr txBox="1"/>
          <p:nvPr/>
        </p:nvSpPr>
        <p:spPr>
          <a:xfrm>
            <a:off x="5342374" y="848392"/>
            <a:ext cx="1507252" cy="584775"/>
          </a:xfrm>
          <a:prstGeom prst="rect">
            <a:avLst/>
          </a:prstGeom>
          <a:noFill/>
        </p:spPr>
        <p:txBody>
          <a:bodyPr wrap="square" rtlCol="0">
            <a:spAutoFit/>
          </a:bodyPr>
          <a:lstStyle/>
          <a:p>
            <a:r>
              <a:rPr lang="en-US" sz="3200" b="1" dirty="0"/>
              <a:t>Stocks</a:t>
            </a:r>
          </a:p>
        </p:txBody>
      </p:sp>
      <p:sp>
        <p:nvSpPr>
          <p:cNvPr id="10" name="TextBox 9">
            <a:extLst>
              <a:ext uri="{FF2B5EF4-FFF2-40B4-BE49-F238E27FC236}">
                <a16:creationId xmlns:a16="http://schemas.microsoft.com/office/drawing/2014/main" id="{13AB5BFE-87E5-456C-8854-BFF086A569A7}"/>
              </a:ext>
            </a:extLst>
          </p:cNvPr>
          <p:cNvSpPr txBox="1"/>
          <p:nvPr/>
        </p:nvSpPr>
        <p:spPr>
          <a:xfrm>
            <a:off x="4428830" y="3136612"/>
            <a:ext cx="3229733" cy="584775"/>
          </a:xfrm>
          <a:prstGeom prst="rect">
            <a:avLst/>
          </a:prstGeom>
          <a:noFill/>
        </p:spPr>
        <p:txBody>
          <a:bodyPr wrap="square" rtlCol="0">
            <a:spAutoFit/>
          </a:bodyPr>
          <a:lstStyle/>
          <a:p>
            <a:r>
              <a:rPr lang="en-US" sz="3200" b="1" dirty="0"/>
              <a:t>Cryptocurrencies</a:t>
            </a:r>
          </a:p>
        </p:txBody>
      </p:sp>
      <p:pic>
        <p:nvPicPr>
          <p:cNvPr id="9" name="Picture 8">
            <a:extLst>
              <a:ext uri="{FF2B5EF4-FFF2-40B4-BE49-F238E27FC236}">
                <a16:creationId xmlns:a16="http://schemas.microsoft.com/office/drawing/2014/main" id="{BDFA84B8-CC82-4EFB-878B-843AB30F12B1}"/>
              </a:ext>
            </a:extLst>
          </p:cNvPr>
          <p:cNvPicPr>
            <a:picLocks noChangeAspect="1"/>
          </p:cNvPicPr>
          <p:nvPr/>
        </p:nvPicPr>
        <p:blipFill>
          <a:blip r:embed="rId6"/>
          <a:stretch>
            <a:fillRect/>
          </a:stretch>
        </p:blipFill>
        <p:spPr>
          <a:xfrm>
            <a:off x="3642445" y="3928431"/>
            <a:ext cx="2143125" cy="1729323"/>
          </a:xfrm>
          <a:prstGeom prst="rect">
            <a:avLst/>
          </a:prstGeom>
        </p:spPr>
      </p:pic>
      <p:pic>
        <p:nvPicPr>
          <p:cNvPr id="11" name="Picture 10">
            <a:extLst>
              <a:ext uri="{FF2B5EF4-FFF2-40B4-BE49-F238E27FC236}">
                <a16:creationId xmlns:a16="http://schemas.microsoft.com/office/drawing/2014/main" id="{163B9BAF-C2BC-4653-9C55-FAB8B7BC187E}"/>
              </a:ext>
            </a:extLst>
          </p:cNvPr>
          <p:cNvPicPr>
            <a:picLocks noChangeAspect="1"/>
          </p:cNvPicPr>
          <p:nvPr/>
        </p:nvPicPr>
        <p:blipFill>
          <a:blip r:embed="rId7"/>
          <a:stretch>
            <a:fillRect/>
          </a:stretch>
        </p:blipFill>
        <p:spPr>
          <a:xfrm>
            <a:off x="7024795" y="4149543"/>
            <a:ext cx="1416221" cy="1416221"/>
          </a:xfrm>
          <a:prstGeom prst="rect">
            <a:avLst/>
          </a:prstGeom>
        </p:spPr>
      </p:pic>
      <p:pic>
        <p:nvPicPr>
          <p:cNvPr id="13" name="Picture 12">
            <a:extLst>
              <a:ext uri="{FF2B5EF4-FFF2-40B4-BE49-F238E27FC236}">
                <a16:creationId xmlns:a16="http://schemas.microsoft.com/office/drawing/2014/main" id="{6B395B6C-18A9-4037-BCA5-AC0280818D1E}"/>
              </a:ext>
            </a:extLst>
          </p:cNvPr>
          <p:cNvPicPr>
            <a:picLocks noChangeAspect="1"/>
          </p:cNvPicPr>
          <p:nvPr/>
        </p:nvPicPr>
        <p:blipFill>
          <a:blip r:embed="rId8"/>
          <a:stretch>
            <a:fillRect/>
          </a:stretch>
        </p:blipFill>
        <p:spPr>
          <a:xfrm>
            <a:off x="9963429" y="4066935"/>
            <a:ext cx="1416221" cy="1416221"/>
          </a:xfrm>
          <a:prstGeom prst="rect">
            <a:avLst/>
          </a:prstGeom>
        </p:spPr>
      </p:pic>
      <p:pic>
        <p:nvPicPr>
          <p:cNvPr id="14" name="Picture 13">
            <a:extLst>
              <a:ext uri="{FF2B5EF4-FFF2-40B4-BE49-F238E27FC236}">
                <a16:creationId xmlns:a16="http://schemas.microsoft.com/office/drawing/2014/main" id="{EBFE1E54-B63A-41C4-9B3A-301ACB46205B}"/>
              </a:ext>
            </a:extLst>
          </p:cNvPr>
          <p:cNvPicPr>
            <a:picLocks noChangeAspect="1"/>
          </p:cNvPicPr>
          <p:nvPr/>
        </p:nvPicPr>
        <p:blipFill>
          <a:blip r:embed="rId9"/>
          <a:stretch>
            <a:fillRect/>
          </a:stretch>
        </p:blipFill>
        <p:spPr>
          <a:xfrm>
            <a:off x="198427" y="4057554"/>
            <a:ext cx="2857500" cy="1600200"/>
          </a:xfrm>
          <a:prstGeom prst="rect">
            <a:avLst/>
          </a:prstGeom>
        </p:spPr>
      </p:pic>
    </p:spTree>
    <p:extLst>
      <p:ext uri="{BB962C8B-B14F-4D97-AF65-F5344CB8AC3E}">
        <p14:creationId xmlns:p14="http://schemas.microsoft.com/office/powerpoint/2010/main" val="428951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Tesla (TSLA) Stock Analysis: 			 Mar’16 – Mar’21</a:t>
            </a:r>
          </a:p>
        </p:txBody>
      </p:sp>
      <p:sp>
        <p:nvSpPr>
          <p:cNvPr id="3" name="Content Placeholder 2"/>
          <p:cNvSpPr>
            <a:spLocks noGrp="1"/>
          </p:cNvSpPr>
          <p:nvPr>
            <p:ph idx="1"/>
          </p:nvPr>
        </p:nvSpPr>
        <p:spPr>
          <a:xfrm>
            <a:off x="466987" y="914400"/>
            <a:ext cx="11258026" cy="5029200"/>
          </a:xfrm>
        </p:spPr>
        <p:txBody>
          <a:bodyPr>
            <a:normAutofit/>
          </a:bodyPr>
          <a:lstStyle/>
          <a:p>
            <a:endParaRPr lang="en-US" dirty="0"/>
          </a:p>
          <a:p>
            <a:endParaRPr lang="en-US" dirty="0"/>
          </a:p>
          <a:p>
            <a:pPr lvl="1"/>
            <a:endParaRPr lang="en-US" dirty="0"/>
          </a:p>
        </p:txBody>
      </p:sp>
      <p:pic>
        <p:nvPicPr>
          <p:cNvPr id="6" name="Picture 5" descr="Shape&#10;&#10;Description automatically generated">
            <a:extLst>
              <a:ext uri="{FF2B5EF4-FFF2-40B4-BE49-F238E27FC236}">
                <a16:creationId xmlns:a16="http://schemas.microsoft.com/office/drawing/2014/main" id="{2CD338EA-F010-4BE0-9FD9-211EBCDF06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1" y="611170"/>
            <a:ext cx="4274532" cy="2735865"/>
          </a:xfrm>
          <a:prstGeom prst="rect">
            <a:avLst/>
          </a:prstGeom>
        </p:spPr>
      </p:pic>
      <p:pic>
        <p:nvPicPr>
          <p:cNvPr id="11" name="Picture 10">
            <a:extLst>
              <a:ext uri="{FF2B5EF4-FFF2-40B4-BE49-F238E27FC236}">
                <a16:creationId xmlns:a16="http://schemas.microsoft.com/office/drawing/2014/main" id="{DBBD99CA-BC8B-4EC4-959C-534CA29A9D60}"/>
              </a:ext>
            </a:extLst>
          </p:cNvPr>
          <p:cNvPicPr>
            <a:picLocks noChangeAspect="1"/>
          </p:cNvPicPr>
          <p:nvPr/>
        </p:nvPicPr>
        <p:blipFill>
          <a:blip r:embed="rId4"/>
          <a:stretch>
            <a:fillRect/>
          </a:stretch>
        </p:blipFill>
        <p:spPr>
          <a:xfrm>
            <a:off x="5689600" y="693135"/>
            <a:ext cx="5558603" cy="2735865"/>
          </a:xfrm>
          <a:prstGeom prst="rect">
            <a:avLst/>
          </a:prstGeom>
        </p:spPr>
      </p:pic>
      <p:pic>
        <p:nvPicPr>
          <p:cNvPr id="13" name="Picture 12">
            <a:extLst>
              <a:ext uri="{FF2B5EF4-FFF2-40B4-BE49-F238E27FC236}">
                <a16:creationId xmlns:a16="http://schemas.microsoft.com/office/drawing/2014/main" id="{A24D041A-9FCF-4393-87EE-BEBE3A321A8A}"/>
              </a:ext>
            </a:extLst>
          </p:cNvPr>
          <p:cNvPicPr>
            <a:picLocks noChangeAspect="1"/>
          </p:cNvPicPr>
          <p:nvPr/>
        </p:nvPicPr>
        <p:blipFill rotWithShape="1">
          <a:blip r:embed="rId5"/>
          <a:srcRect l="3506" r="7340"/>
          <a:stretch/>
        </p:blipFill>
        <p:spPr>
          <a:xfrm>
            <a:off x="203200" y="3497865"/>
            <a:ext cx="4384162" cy="3088328"/>
          </a:xfrm>
          <a:prstGeom prst="rect">
            <a:avLst/>
          </a:prstGeom>
        </p:spPr>
      </p:pic>
      <p:cxnSp>
        <p:nvCxnSpPr>
          <p:cNvPr id="16" name="Straight Connector 15">
            <a:extLst>
              <a:ext uri="{FF2B5EF4-FFF2-40B4-BE49-F238E27FC236}">
                <a16:creationId xmlns:a16="http://schemas.microsoft.com/office/drawing/2014/main" id="{32AF2881-5660-437A-983A-732678A957F9}"/>
              </a:ext>
            </a:extLst>
          </p:cNvPr>
          <p:cNvCxnSpPr>
            <a:cxnSpLocks/>
          </p:cNvCxnSpPr>
          <p:nvPr/>
        </p:nvCxnSpPr>
        <p:spPr>
          <a:xfrm>
            <a:off x="4251489" y="762000"/>
            <a:ext cx="0" cy="5431410"/>
          </a:xfrm>
          <a:prstGeom prst="line">
            <a:avLst/>
          </a:prstGeom>
          <a:ln w="28575">
            <a:prstDash val="sysDash"/>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DF997B02-EA59-4459-8425-C991ABFD7CAD}"/>
              </a:ext>
            </a:extLst>
          </p:cNvPr>
          <p:cNvCxnSpPr>
            <a:cxnSpLocks/>
          </p:cNvCxnSpPr>
          <p:nvPr/>
        </p:nvCxnSpPr>
        <p:spPr>
          <a:xfrm>
            <a:off x="9731452" y="914400"/>
            <a:ext cx="0" cy="2064774"/>
          </a:xfrm>
          <a:prstGeom prst="line">
            <a:avLst/>
          </a:prstGeom>
          <a:ln w="28575">
            <a:prstDash val="sysDash"/>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8B85D80B-9C0F-4D52-944A-C70397AE281E}"/>
              </a:ext>
            </a:extLst>
          </p:cNvPr>
          <p:cNvCxnSpPr>
            <a:cxnSpLocks/>
          </p:cNvCxnSpPr>
          <p:nvPr/>
        </p:nvCxnSpPr>
        <p:spPr>
          <a:xfrm flipV="1">
            <a:off x="9731452" y="1120877"/>
            <a:ext cx="995542" cy="174031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EFEDBB3C-A7FE-4083-8970-FE98BA62CE80}"/>
              </a:ext>
            </a:extLst>
          </p:cNvPr>
          <p:cNvSpPr txBox="1"/>
          <p:nvPr/>
        </p:nvSpPr>
        <p:spPr>
          <a:xfrm>
            <a:off x="9884450" y="1208914"/>
            <a:ext cx="403585" cy="246221"/>
          </a:xfrm>
          <a:prstGeom prst="rect">
            <a:avLst/>
          </a:prstGeom>
          <a:noFill/>
        </p:spPr>
        <p:txBody>
          <a:bodyPr wrap="square" rtlCol="0">
            <a:spAutoFit/>
          </a:bodyPr>
          <a:lstStyle/>
          <a:p>
            <a:r>
              <a:rPr lang="en-US" sz="1000" b="1" dirty="0"/>
              <a:t>BUY</a:t>
            </a:r>
          </a:p>
        </p:txBody>
      </p:sp>
      <p:pic>
        <p:nvPicPr>
          <p:cNvPr id="34" name="Picture 33" descr="Chart, scatter chart&#10;&#10;Description automatically generated">
            <a:extLst>
              <a:ext uri="{FF2B5EF4-FFF2-40B4-BE49-F238E27FC236}">
                <a16:creationId xmlns:a16="http://schemas.microsoft.com/office/drawing/2014/main" id="{EAB9CAD1-D096-4EE9-B6EE-495F056480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4619" y="3635477"/>
            <a:ext cx="6830706" cy="2713702"/>
          </a:xfrm>
          <a:prstGeom prst="rect">
            <a:avLst/>
          </a:prstGeom>
        </p:spPr>
      </p:pic>
      <mc:AlternateContent xmlns:mc="http://schemas.openxmlformats.org/markup-compatibility/2006" xmlns:a14="http://schemas.microsoft.com/office/drawing/2010/main">
        <mc:Choice Requires="a14">
          <p:sp>
            <p:nvSpPr>
              <p:cNvPr id="36" name="Text Box 3">
                <a:extLst>
                  <a:ext uri="{FF2B5EF4-FFF2-40B4-BE49-F238E27FC236}">
                    <a16:creationId xmlns:a16="http://schemas.microsoft.com/office/drawing/2014/main" id="{4EF7FEDF-CC8B-49DF-950E-9C4E2D1F2A59}"/>
                  </a:ext>
                </a:extLst>
              </p:cNvPr>
              <p:cNvSpPr txBox="1"/>
              <p:nvPr/>
            </p:nvSpPr>
            <p:spPr>
              <a:xfrm>
                <a:off x="6365158" y="4397478"/>
                <a:ext cx="1447800" cy="3048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100" i="1">
                          <a:effectLst/>
                          <a:latin typeface="Cambria Math" panose="02040503050406030204" pitchFamily="18" charset="0"/>
                          <a:ea typeface="Calibri" panose="020F0502020204030204" pitchFamily="34" charset="0"/>
                          <a:cs typeface="Times New Roman" panose="02020603050405020304" pitchFamily="18" charset="0"/>
                        </a:rPr>
                        <m:t>=2∗ </m:t>
                      </m:r>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𝑚</m:t>
                          </m:r>
                        </m:sub>
                      </m:sSub>
                      <m:r>
                        <a:rPr lang="en-US" sz="1100" i="1">
                          <a:effectLst/>
                          <a:latin typeface="Cambria Math" panose="02040503050406030204" pitchFamily="18" charset="0"/>
                          <a:ea typeface="Calibri" panose="020F0502020204030204" pitchFamily="34" charset="0"/>
                          <a:cs typeface="Times New Roman" panose="02020603050405020304" pitchFamily="18" charset="0"/>
                        </a:rPr>
                        <m:t>+0.444</m:t>
                      </m:r>
                    </m:oMath>
                  </m:oMathPara>
                </a14:m>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6" name="Text Box 3">
                <a:extLst>
                  <a:ext uri="{FF2B5EF4-FFF2-40B4-BE49-F238E27FC236}">
                    <a16:creationId xmlns:a16="http://schemas.microsoft.com/office/drawing/2014/main" id="{4EF7FEDF-CC8B-49DF-950E-9C4E2D1F2A59}"/>
                  </a:ext>
                </a:extLst>
              </p:cNvPr>
              <p:cNvSpPr txBox="1">
                <a:spLocks noRot="1" noChangeAspect="1" noMove="1" noResize="1" noEditPoints="1" noAdjustHandles="1" noChangeArrowheads="1" noChangeShapeType="1" noTextEdit="1"/>
              </p:cNvSpPr>
              <p:nvPr/>
            </p:nvSpPr>
            <p:spPr>
              <a:xfrm>
                <a:off x="6365158" y="4397478"/>
                <a:ext cx="1447800" cy="304800"/>
              </a:xfrm>
              <a:prstGeom prst="rect">
                <a:avLst/>
              </a:prstGeom>
              <a:blipFill>
                <a:blip r:embed="rId7"/>
                <a:stretch>
                  <a:fillRect/>
                </a:stretch>
              </a:blipFill>
              <a:ln w="6350">
                <a:solidFill>
                  <a:prstClr val="black"/>
                </a:solidFill>
              </a:ln>
            </p:spPr>
            <p:txBody>
              <a:bodyPr/>
              <a:lstStyle/>
              <a:p>
                <a:r>
                  <a:rPr lang="en-US">
                    <a:noFill/>
                  </a:rPr>
                  <a:t> </a:t>
                </a:r>
              </a:p>
            </p:txBody>
          </p:sp>
        </mc:Fallback>
      </mc:AlternateContent>
      <p:sp>
        <p:nvSpPr>
          <p:cNvPr id="38" name="TextBox 37">
            <a:extLst>
              <a:ext uri="{FF2B5EF4-FFF2-40B4-BE49-F238E27FC236}">
                <a16:creationId xmlns:a16="http://schemas.microsoft.com/office/drawing/2014/main" id="{3650445F-E42A-44D4-9DF9-304205423454}"/>
              </a:ext>
            </a:extLst>
          </p:cNvPr>
          <p:cNvSpPr txBox="1"/>
          <p:nvPr/>
        </p:nvSpPr>
        <p:spPr>
          <a:xfrm>
            <a:off x="6459794" y="4723873"/>
            <a:ext cx="1077861" cy="261610"/>
          </a:xfrm>
          <a:prstGeom prst="rect">
            <a:avLst/>
          </a:prstGeom>
          <a:noFill/>
        </p:spPr>
        <p:txBody>
          <a:bodyPr wrap="square" rtlCol="0">
            <a:spAutoFit/>
          </a:bodyPr>
          <a:lstStyle/>
          <a:p>
            <a:r>
              <a:rPr lang="en-US" sz="1100" dirty="0"/>
              <a:t>R </a:t>
            </a:r>
            <a:r>
              <a:rPr lang="en-US" sz="1100" dirty="0" err="1"/>
              <a:t>sqd</a:t>
            </a:r>
            <a:r>
              <a:rPr lang="en-US" sz="1100" dirty="0"/>
              <a:t> = 0.2</a:t>
            </a:r>
          </a:p>
        </p:txBody>
      </p:sp>
    </p:spTree>
    <p:extLst>
      <p:ext uri="{BB962C8B-B14F-4D97-AF65-F5344CB8AC3E}">
        <p14:creationId xmlns:p14="http://schemas.microsoft.com/office/powerpoint/2010/main" val="239319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animBg="1"/>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Gamestop (GME) Stock Analysis: 			</a:t>
            </a:r>
          </a:p>
        </p:txBody>
      </p:sp>
      <p:sp>
        <p:nvSpPr>
          <p:cNvPr id="3" name="Content Placeholder 2"/>
          <p:cNvSpPr>
            <a:spLocks noGrp="1"/>
          </p:cNvSpPr>
          <p:nvPr>
            <p:ph idx="1"/>
          </p:nvPr>
        </p:nvSpPr>
        <p:spPr>
          <a:xfrm>
            <a:off x="466987" y="914400"/>
            <a:ext cx="11258026" cy="5029200"/>
          </a:xfrm>
        </p:spPr>
        <p:txBody>
          <a:bodyPr>
            <a:normAutofit/>
          </a:bodyPr>
          <a:lstStyle/>
          <a:p>
            <a:endParaRPr lang="en-US" dirty="0"/>
          </a:p>
          <a:p>
            <a:endParaRPr lang="en-US" dirty="0"/>
          </a:p>
          <a:p>
            <a:pPr lvl="1"/>
            <a:endParaRPr lang="en-US" dirty="0"/>
          </a:p>
        </p:txBody>
      </p:sp>
      <p:sp>
        <p:nvSpPr>
          <p:cNvPr id="17" name="TextBox 16">
            <a:extLst>
              <a:ext uri="{FF2B5EF4-FFF2-40B4-BE49-F238E27FC236}">
                <a16:creationId xmlns:a16="http://schemas.microsoft.com/office/drawing/2014/main" id="{215B3FEF-DC67-4462-A3AD-5DD808D6375D}"/>
              </a:ext>
            </a:extLst>
          </p:cNvPr>
          <p:cNvSpPr txBox="1"/>
          <p:nvPr/>
        </p:nvSpPr>
        <p:spPr>
          <a:xfrm>
            <a:off x="12641523" y="2062783"/>
            <a:ext cx="621989" cy="369332"/>
          </a:xfrm>
          <a:prstGeom prst="rect">
            <a:avLst/>
          </a:prstGeom>
          <a:noFill/>
        </p:spPr>
        <p:txBody>
          <a:bodyPr wrap="square" rtlCol="0">
            <a:spAutoFit/>
          </a:bodyPr>
          <a:lstStyle/>
          <a:p>
            <a:r>
              <a:rPr lang="en-US" dirty="0"/>
              <a:t>BUY</a:t>
            </a:r>
          </a:p>
        </p:txBody>
      </p:sp>
      <p:pic>
        <p:nvPicPr>
          <p:cNvPr id="19" name="Picture 18">
            <a:extLst>
              <a:ext uri="{FF2B5EF4-FFF2-40B4-BE49-F238E27FC236}">
                <a16:creationId xmlns:a16="http://schemas.microsoft.com/office/drawing/2014/main" id="{8AAC4DA3-4BC1-4462-9684-8C9DCE409863}"/>
              </a:ext>
            </a:extLst>
          </p:cNvPr>
          <p:cNvPicPr>
            <a:picLocks noChangeAspect="1"/>
          </p:cNvPicPr>
          <p:nvPr/>
        </p:nvPicPr>
        <p:blipFill>
          <a:blip r:embed="rId3"/>
          <a:stretch>
            <a:fillRect/>
          </a:stretch>
        </p:blipFill>
        <p:spPr>
          <a:xfrm>
            <a:off x="359043" y="762000"/>
            <a:ext cx="3609638" cy="2667000"/>
          </a:xfrm>
          <a:prstGeom prst="rect">
            <a:avLst/>
          </a:prstGeom>
        </p:spPr>
      </p:pic>
      <p:pic>
        <p:nvPicPr>
          <p:cNvPr id="22" name="Picture 21">
            <a:extLst>
              <a:ext uri="{FF2B5EF4-FFF2-40B4-BE49-F238E27FC236}">
                <a16:creationId xmlns:a16="http://schemas.microsoft.com/office/drawing/2014/main" id="{9DE649C0-A368-442B-BF1C-179D828A0DD2}"/>
              </a:ext>
            </a:extLst>
          </p:cNvPr>
          <p:cNvPicPr>
            <a:picLocks noChangeAspect="1"/>
          </p:cNvPicPr>
          <p:nvPr/>
        </p:nvPicPr>
        <p:blipFill>
          <a:blip r:embed="rId4"/>
          <a:stretch>
            <a:fillRect/>
          </a:stretch>
        </p:blipFill>
        <p:spPr>
          <a:xfrm>
            <a:off x="4436285" y="704392"/>
            <a:ext cx="3595816" cy="2670048"/>
          </a:xfrm>
          <a:prstGeom prst="rect">
            <a:avLst/>
          </a:prstGeom>
        </p:spPr>
      </p:pic>
      <p:pic>
        <p:nvPicPr>
          <p:cNvPr id="24" name="Picture 23">
            <a:extLst>
              <a:ext uri="{FF2B5EF4-FFF2-40B4-BE49-F238E27FC236}">
                <a16:creationId xmlns:a16="http://schemas.microsoft.com/office/drawing/2014/main" id="{B65AB583-2981-461C-83C0-476F4660F913}"/>
              </a:ext>
            </a:extLst>
          </p:cNvPr>
          <p:cNvPicPr>
            <a:picLocks noChangeAspect="1"/>
          </p:cNvPicPr>
          <p:nvPr/>
        </p:nvPicPr>
        <p:blipFill>
          <a:blip r:embed="rId5"/>
          <a:stretch>
            <a:fillRect/>
          </a:stretch>
        </p:blipFill>
        <p:spPr>
          <a:xfrm>
            <a:off x="8251163" y="758952"/>
            <a:ext cx="3940347" cy="2670048"/>
          </a:xfrm>
          <a:prstGeom prst="rect">
            <a:avLst/>
          </a:prstGeom>
        </p:spPr>
      </p:pic>
      <p:sp>
        <p:nvSpPr>
          <p:cNvPr id="25" name="Rectangle 24">
            <a:extLst>
              <a:ext uri="{FF2B5EF4-FFF2-40B4-BE49-F238E27FC236}">
                <a16:creationId xmlns:a16="http://schemas.microsoft.com/office/drawing/2014/main" id="{75C8BC94-1F57-46C0-B98D-C14F3131526D}"/>
              </a:ext>
            </a:extLst>
          </p:cNvPr>
          <p:cNvSpPr/>
          <p:nvPr/>
        </p:nvSpPr>
        <p:spPr>
          <a:xfrm>
            <a:off x="203200" y="704392"/>
            <a:ext cx="3574876" cy="2806580"/>
          </a:xfrm>
          <a:prstGeom prst="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132C6255-27B2-46EE-927A-D30C0E95E4CB}"/>
              </a:ext>
            </a:extLst>
          </p:cNvPr>
          <p:cNvCxnSpPr>
            <a:cxnSpLocks/>
          </p:cNvCxnSpPr>
          <p:nvPr/>
        </p:nvCxnSpPr>
        <p:spPr>
          <a:xfrm flipV="1">
            <a:off x="7623721" y="2639505"/>
            <a:ext cx="96984" cy="1979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3E90417-3D0C-4F9B-869C-D53FC404B9E9}"/>
              </a:ext>
            </a:extLst>
          </p:cNvPr>
          <p:cNvCxnSpPr>
            <a:cxnSpLocks/>
          </p:cNvCxnSpPr>
          <p:nvPr/>
        </p:nvCxnSpPr>
        <p:spPr>
          <a:xfrm>
            <a:off x="6531879" y="2729060"/>
            <a:ext cx="433633" cy="659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E6614932-A347-4EC1-90B7-5F9F41EDECE3}"/>
              </a:ext>
            </a:extLst>
          </p:cNvPr>
          <p:cNvCxnSpPr>
            <a:cxnSpLocks/>
          </p:cNvCxnSpPr>
          <p:nvPr/>
        </p:nvCxnSpPr>
        <p:spPr>
          <a:xfrm>
            <a:off x="5879183" y="2681925"/>
            <a:ext cx="433633" cy="659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9E08958A-0027-4309-8944-AB9EBDB40294}"/>
              </a:ext>
            </a:extLst>
          </p:cNvPr>
          <p:cNvSpPr txBox="1"/>
          <p:nvPr/>
        </p:nvSpPr>
        <p:spPr>
          <a:xfrm>
            <a:off x="6231118" y="2396904"/>
            <a:ext cx="433633" cy="246221"/>
          </a:xfrm>
          <a:prstGeom prst="rect">
            <a:avLst/>
          </a:prstGeom>
          <a:noFill/>
        </p:spPr>
        <p:txBody>
          <a:bodyPr wrap="square" rtlCol="0">
            <a:spAutoFit/>
          </a:bodyPr>
          <a:lstStyle/>
          <a:p>
            <a:r>
              <a:rPr lang="en-US" sz="1000" b="1" dirty="0"/>
              <a:t>SELL</a:t>
            </a:r>
          </a:p>
        </p:txBody>
      </p:sp>
      <p:sp>
        <p:nvSpPr>
          <p:cNvPr id="40" name="TextBox 39">
            <a:extLst>
              <a:ext uri="{FF2B5EF4-FFF2-40B4-BE49-F238E27FC236}">
                <a16:creationId xmlns:a16="http://schemas.microsoft.com/office/drawing/2014/main" id="{48C37C29-AB22-4586-969F-32AD4DA67A7C}"/>
              </a:ext>
            </a:extLst>
          </p:cNvPr>
          <p:cNvSpPr txBox="1"/>
          <p:nvPr/>
        </p:nvSpPr>
        <p:spPr>
          <a:xfrm rot="17908965">
            <a:off x="7323119" y="2399208"/>
            <a:ext cx="433633" cy="246221"/>
          </a:xfrm>
          <a:prstGeom prst="rect">
            <a:avLst/>
          </a:prstGeom>
          <a:noFill/>
        </p:spPr>
        <p:txBody>
          <a:bodyPr wrap="square" rtlCol="0">
            <a:spAutoFit/>
          </a:bodyPr>
          <a:lstStyle/>
          <a:p>
            <a:r>
              <a:rPr lang="en-US" sz="1000" b="1" dirty="0"/>
              <a:t>BUY</a:t>
            </a:r>
          </a:p>
        </p:txBody>
      </p:sp>
      <p:pic>
        <p:nvPicPr>
          <p:cNvPr id="42" name="Picture 41">
            <a:extLst>
              <a:ext uri="{FF2B5EF4-FFF2-40B4-BE49-F238E27FC236}">
                <a16:creationId xmlns:a16="http://schemas.microsoft.com/office/drawing/2014/main" id="{D549B77A-7F08-49BE-BD0A-DC391BD43118}"/>
              </a:ext>
            </a:extLst>
          </p:cNvPr>
          <p:cNvPicPr>
            <a:picLocks noChangeAspect="1"/>
          </p:cNvPicPr>
          <p:nvPr/>
        </p:nvPicPr>
        <p:blipFill>
          <a:blip r:embed="rId6"/>
          <a:stretch>
            <a:fillRect/>
          </a:stretch>
        </p:blipFill>
        <p:spPr>
          <a:xfrm>
            <a:off x="144904" y="3663372"/>
            <a:ext cx="3736593" cy="2432627"/>
          </a:xfrm>
          <a:prstGeom prst="rect">
            <a:avLst/>
          </a:prstGeom>
        </p:spPr>
      </p:pic>
      <p:pic>
        <p:nvPicPr>
          <p:cNvPr id="44" name="Picture 43">
            <a:extLst>
              <a:ext uri="{FF2B5EF4-FFF2-40B4-BE49-F238E27FC236}">
                <a16:creationId xmlns:a16="http://schemas.microsoft.com/office/drawing/2014/main" id="{F89009C1-69A7-4258-A5AC-B20F765B4767}"/>
              </a:ext>
            </a:extLst>
          </p:cNvPr>
          <p:cNvPicPr>
            <a:picLocks noChangeAspect="1"/>
          </p:cNvPicPr>
          <p:nvPr/>
        </p:nvPicPr>
        <p:blipFill>
          <a:blip r:embed="rId7"/>
          <a:stretch>
            <a:fillRect/>
          </a:stretch>
        </p:blipFill>
        <p:spPr>
          <a:xfrm>
            <a:off x="4260499" y="3776971"/>
            <a:ext cx="3739896" cy="2319028"/>
          </a:xfrm>
          <a:prstGeom prst="rect">
            <a:avLst/>
          </a:prstGeom>
        </p:spPr>
      </p:pic>
      <p:cxnSp>
        <p:nvCxnSpPr>
          <p:cNvPr id="45" name="Straight Arrow Connector 44">
            <a:extLst>
              <a:ext uri="{FF2B5EF4-FFF2-40B4-BE49-F238E27FC236}">
                <a16:creationId xmlns:a16="http://schemas.microsoft.com/office/drawing/2014/main" id="{6690FE08-6B0F-4387-BA71-238FB6A64926}"/>
              </a:ext>
            </a:extLst>
          </p:cNvPr>
          <p:cNvCxnSpPr>
            <a:cxnSpLocks/>
          </p:cNvCxnSpPr>
          <p:nvPr/>
        </p:nvCxnSpPr>
        <p:spPr>
          <a:xfrm>
            <a:off x="5618375" y="4336330"/>
            <a:ext cx="546755" cy="25041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FC49A241-00A5-4A02-9CCE-D1A5C446C103}"/>
              </a:ext>
            </a:extLst>
          </p:cNvPr>
          <p:cNvCxnSpPr>
            <a:cxnSpLocks/>
          </p:cNvCxnSpPr>
          <p:nvPr/>
        </p:nvCxnSpPr>
        <p:spPr>
          <a:xfrm>
            <a:off x="6965512" y="4879685"/>
            <a:ext cx="443956" cy="27229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DDE7C269-B1DE-4048-B08D-EC79A67B2E32}"/>
              </a:ext>
            </a:extLst>
          </p:cNvPr>
          <p:cNvSpPr txBox="1"/>
          <p:nvPr/>
        </p:nvSpPr>
        <p:spPr>
          <a:xfrm rot="1225102">
            <a:off x="6356433" y="4404236"/>
            <a:ext cx="433633" cy="246221"/>
          </a:xfrm>
          <a:prstGeom prst="rect">
            <a:avLst/>
          </a:prstGeom>
          <a:noFill/>
        </p:spPr>
        <p:txBody>
          <a:bodyPr wrap="square" rtlCol="0">
            <a:spAutoFit/>
          </a:bodyPr>
          <a:lstStyle/>
          <a:p>
            <a:r>
              <a:rPr lang="en-US" sz="1000" b="1" dirty="0"/>
              <a:t>SELL</a:t>
            </a:r>
          </a:p>
        </p:txBody>
      </p:sp>
      <p:pic>
        <p:nvPicPr>
          <p:cNvPr id="54" name="Picture 53">
            <a:extLst>
              <a:ext uri="{FF2B5EF4-FFF2-40B4-BE49-F238E27FC236}">
                <a16:creationId xmlns:a16="http://schemas.microsoft.com/office/drawing/2014/main" id="{25200E31-70E0-4A59-A473-B8B82C8D792C}"/>
              </a:ext>
            </a:extLst>
          </p:cNvPr>
          <p:cNvPicPr>
            <a:picLocks noChangeAspect="1"/>
          </p:cNvPicPr>
          <p:nvPr/>
        </p:nvPicPr>
        <p:blipFill>
          <a:blip r:embed="rId8"/>
          <a:stretch>
            <a:fillRect/>
          </a:stretch>
        </p:blipFill>
        <p:spPr>
          <a:xfrm>
            <a:off x="8231736" y="3697783"/>
            <a:ext cx="3419794" cy="2478864"/>
          </a:xfrm>
          <a:prstGeom prst="rect">
            <a:avLst/>
          </a:prstGeom>
        </p:spPr>
      </p:pic>
      <p:cxnSp>
        <p:nvCxnSpPr>
          <p:cNvPr id="55" name="Straight Connector 54">
            <a:extLst>
              <a:ext uri="{FF2B5EF4-FFF2-40B4-BE49-F238E27FC236}">
                <a16:creationId xmlns:a16="http://schemas.microsoft.com/office/drawing/2014/main" id="{E7E81AA2-EECB-42D7-8675-4C59CBAFA64C}"/>
              </a:ext>
            </a:extLst>
          </p:cNvPr>
          <p:cNvCxnSpPr>
            <a:cxnSpLocks/>
          </p:cNvCxnSpPr>
          <p:nvPr/>
        </p:nvCxnSpPr>
        <p:spPr>
          <a:xfrm>
            <a:off x="10433541" y="758952"/>
            <a:ext cx="0" cy="5184648"/>
          </a:xfrm>
          <a:prstGeom prst="line">
            <a:avLst/>
          </a:prstGeom>
          <a:ln w="28575">
            <a:prstDash val="sys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7967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9" grpId="0"/>
      <p:bldP spid="5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Gamestop (GME) CAPM 			</a:t>
            </a:r>
          </a:p>
        </p:txBody>
      </p:sp>
      <p:sp>
        <p:nvSpPr>
          <p:cNvPr id="3" name="Content Placeholder 2"/>
          <p:cNvSpPr>
            <a:spLocks noGrp="1"/>
          </p:cNvSpPr>
          <p:nvPr>
            <p:ph idx="1"/>
          </p:nvPr>
        </p:nvSpPr>
        <p:spPr>
          <a:xfrm>
            <a:off x="466987" y="914400"/>
            <a:ext cx="11258026" cy="5029200"/>
          </a:xfrm>
        </p:spPr>
        <p:txBody>
          <a:bodyPr>
            <a:normAutofit/>
          </a:bodyPr>
          <a:lstStyle/>
          <a:p>
            <a:endParaRPr lang="en-US" dirty="0"/>
          </a:p>
          <a:p>
            <a:endParaRPr lang="en-US" dirty="0"/>
          </a:p>
          <a:p>
            <a:pPr lvl="1"/>
            <a:endParaRPr lang="en-US" dirty="0"/>
          </a:p>
        </p:txBody>
      </p:sp>
      <p:pic>
        <p:nvPicPr>
          <p:cNvPr id="19" name="Picture 18">
            <a:extLst>
              <a:ext uri="{FF2B5EF4-FFF2-40B4-BE49-F238E27FC236}">
                <a16:creationId xmlns:a16="http://schemas.microsoft.com/office/drawing/2014/main" id="{8AAC4DA3-4BC1-4462-9684-8C9DCE409863}"/>
              </a:ext>
            </a:extLst>
          </p:cNvPr>
          <p:cNvPicPr>
            <a:picLocks noChangeAspect="1"/>
          </p:cNvPicPr>
          <p:nvPr/>
        </p:nvPicPr>
        <p:blipFill>
          <a:blip r:embed="rId3"/>
          <a:stretch>
            <a:fillRect/>
          </a:stretch>
        </p:blipFill>
        <p:spPr>
          <a:xfrm>
            <a:off x="359043" y="762000"/>
            <a:ext cx="3609638" cy="2667000"/>
          </a:xfrm>
          <a:prstGeom prst="rect">
            <a:avLst/>
          </a:prstGeom>
        </p:spPr>
      </p:pic>
      <p:sp>
        <p:nvSpPr>
          <p:cNvPr id="25" name="Rectangle 24">
            <a:extLst>
              <a:ext uri="{FF2B5EF4-FFF2-40B4-BE49-F238E27FC236}">
                <a16:creationId xmlns:a16="http://schemas.microsoft.com/office/drawing/2014/main" id="{75C8BC94-1F57-46C0-B98D-C14F3131526D}"/>
              </a:ext>
            </a:extLst>
          </p:cNvPr>
          <p:cNvSpPr/>
          <p:nvPr/>
        </p:nvSpPr>
        <p:spPr>
          <a:xfrm>
            <a:off x="203200" y="704392"/>
            <a:ext cx="3574876" cy="2806580"/>
          </a:xfrm>
          <a:prstGeom prst="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2" name="Picture 41">
            <a:extLst>
              <a:ext uri="{FF2B5EF4-FFF2-40B4-BE49-F238E27FC236}">
                <a16:creationId xmlns:a16="http://schemas.microsoft.com/office/drawing/2014/main" id="{D549B77A-7F08-49BE-BD0A-DC391BD43118}"/>
              </a:ext>
            </a:extLst>
          </p:cNvPr>
          <p:cNvPicPr>
            <a:picLocks noChangeAspect="1"/>
          </p:cNvPicPr>
          <p:nvPr/>
        </p:nvPicPr>
        <p:blipFill>
          <a:blip r:embed="rId4"/>
          <a:stretch>
            <a:fillRect/>
          </a:stretch>
        </p:blipFill>
        <p:spPr>
          <a:xfrm>
            <a:off x="144904" y="3663372"/>
            <a:ext cx="3736593" cy="2432627"/>
          </a:xfrm>
          <a:prstGeom prst="rect">
            <a:avLst/>
          </a:prstGeom>
        </p:spPr>
      </p:pic>
      <p:pic>
        <p:nvPicPr>
          <p:cNvPr id="4" name="Picture 3">
            <a:extLst>
              <a:ext uri="{FF2B5EF4-FFF2-40B4-BE49-F238E27FC236}">
                <a16:creationId xmlns:a16="http://schemas.microsoft.com/office/drawing/2014/main" id="{8CBC2844-3430-4092-81E9-79DAC37BEB8B}"/>
              </a:ext>
            </a:extLst>
          </p:cNvPr>
          <p:cNvPicPr>
            <a:picLocks noChangeAspect="1"/>
          </p:cNvPicPr>
          <p:nvPr/>
        </p:nvPicPr>
        <p:blipFill>
          <a:blip r:embed="rId5"/>
          <a:stretch>
            <a:fillRect/>
          </a:stretch>
        </p:blipFill>
        <p:spPr>
          <a:xfrm>
            <a:off x="5689600" y="885666"/>
            <a:ext cx="5320145" cy="2573620"/>
          </a:xfrm>
          <a:prstGeom prst="rect">
            <a:avLst/>
          </a:prstGeom>
        </p:spPr>
      </p:pic>
      <p:sp>
        <p:nvSpPr>
          <p:cNvPr id="5" name="TextBox 4">
            <a:extLst>
              <a:ext uri="{FF2B5EF4-FFF2-40B4-BE49-F238E27FC236}">
                <a16:creationId xmlns:a16="http://schemas.microsoft.com/office/drawing/2014/main" id="{FE103D5F-7071-45A0-A22E-74659A8CECC3}"/>
              </a:ext>
            </a:extLst>
          </p:cNvPr>
          <p:cNvSpPr txBox="1"/>
          <p:nvPr/>
        </p:nvSpPr>
        <p:spPr>
          <a:xfrm rot="16200000">
            <a:off x="5426151" y="1829331"/>
            <a:ext cx="1374227" cy="307777"/>
          </a:xfrm>
          <a:prstGeom prst="rect">
            <a:avLst/>
          </a:prstGeom>
          <a:noFill/>
        </p:spPr>
        <p:txBody>
          <a:bodyPr wrap="square" rtlCol="0">
            <a:spAutoFit/>
          </a:bodyPr>
          <a:lstStyle/>
          <a:p>
            <a:r>
              <a:rPr lang="en-US" sz="1400" dirty="0"/>
              <a:t>Stock return Ri</a:t>
            </a:r>
          </a:p>
        </p:txBody>
      </p:sp>
      <mc:AlternateContent xmlns:mc="http://schemas.openxmlformats.org/markup-compatibility/2006" xmlns:a14="http://schemas.microsoft.com/office/drawing/2010/main">
        <mc:Choice Requires="a14">
          <p:sp>
            <p:nvSpPr>
              <p:cNvPr id="47" name="Text Box 3">
                <a:extLst>
                  <a:ext uri="{FF2B5EF4-FFF2-40B4-BE49-F238E27FC236}">
                    <a16:creationId xmlns:a16="http://schemas.microsoft.com/office/drawing/2014/main" id="{F6587063-7B9E-431F-BA22-62BAD3DC2804}"/>
                  </a:ext>
                </a:extLst>
              </p:cNvPr>
              <p:cNvSpPr txBox="1"/>
              <p:nvPr/>
            </p:nvSpPr>
            <p:spPr>
              <a:xfrm>
                <a:off x="6399047" y="1423783"/>
                <a:ext cx="1690255" cy="421518"/>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11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100" i="1">
                          <a:effectLst/>
                          <a:latin typeface="Cambria Math" panose="02040503050406030204" pitchFamily="18" charset="0"/>
                          <a:ea typeface="Calibri" panose="020F0502020204030204" pitchFamily="34" charset="0"/>
                          <a:cs typeface="Times New Roman" panose="02020603050405020304" pitchFamily="18" charset="0"/>
                        </a:rPr>
                        <m:t>=</m:t>
                      </m:r>
                      <m:r>
                        <a:rPr lang="en-US" sz="1100" b="0" i="1" smtClean="0">
                          <a:effectLst/>
                          <a:latin typeface="Cambria Math" panose="02040503050406030204" pitchFamily="18" charset="0"/>
                          <a:ea typeface="Calibri" panose="020F0502020204030204" pitchFamily="34" charset="0"/>
                          <a:cs typeface="Times New Roman" panose="02020603050405020304" pitchFamily="18" charset="0"/>
                        </a:rPr>
                        <m:t>−1.84</m:t>
                      </m:r>
                      <m:r>
                        <a:rPr lang="en-US" sz="11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𝑚</m:t>
                          </m:r>
                        </m:sub>
                      </m:sSub>
                      <m:r>
                        <a:rPr lang="en-US" sz="1100" i="1">
                          <a:effectLst/>
                          <a:latin typeface="Cambria Math" panose="02040503050406030204" pitchFamily="18" charset="0"/>
                          <a:ea typeface="Calibri" panose="020F0502020204030204" pitchFamily="34" charset="0"/>
                          <a:cs typeface="Times New Roman" panose="02020603050405020304" pitchFamily="18" charset="0"/>
                        </a:rPr>
                        <m:t>+</m:t>
                      </m:r>
                      <m:r>
                        <a:rPr lang="en-US" sz="1100" b="0" i="1" smtClean="0">
                          <a:effectLst/>
                          <a:latin typeface="Cambria Math" panose="02040503050406030204" pitchFamily="18" charset="0"/>
                          <a:ea typeface="Calibri" panose="020F0502020204030204" pitchFamily="34" charset="0"/>
                          <a:cs typeface="Times New Roman" panose="02020603050405020304" pitchFamily="18" charset="0"/>
                        </a:rPr>
                        <m:t>3.69</m:t>
                      </m:r>
                    </m:oMath>
                  </m:oMathPara>
                </a14:m>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7" name="Text Box 3">
                <a:extLst>
                  <a:ext uri="{FF2B5EF4-FFF2-40B4-BE49-F238E27FC236}">
                    <a16:creationId xmlns:a16="http://schemas.microsoft.com/office/drawing/2014/main" id="{F6587063-7B9E-431F-BA22-62BAD3DC2804}"/>
                  </a:ext>
                </a:extLst>
              </p:cNvPr>
              <p:cNvSpPr txBox="1">
                <a:spLocks noRot="1" noChangeAspect="1" noMove="1" noResize="1" noEditPoints="1" noAdjustHandles="1" noChangeArrowheads="1" noChangeShapeType="1" noTextEdit="1"/>
              </p:cNvSpPr>
              <p:nvPr/>
            </p:nvSpPr>
            <p:spPr>
              <a:xfrm>
                <a:off x="6399047" y="1423783"/>
                <a:ext cx="1690255" cy="421518"/>
              </a:xfrm>
              <a:prstGeom prst="rect">
                <a:avLst/>
              </a:prstGeom>
              <a:blipFill>
                <a:blip r:embed="rId6"/>
                <a:stretch>
                  <a:fillRect/>
                </a:stretch>
              </a:blipFill>
              <a:ln w="6350">
                <a:noFill/>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50D15796-CB13-40A9-8AAB-C77D253CFE92}"/>
              </a:ext>
            </a:extLst>
          </p:cNvPr>
          <p:cNvPicPr>
            <a:picLocks noChangeAspect="1"/>
          </p:cNvPicPr>
          <p:nvPr/>
        </p:nvPicPr>
        <p:blipFill>
          <a:blip r:embed="rId7"/>
          <a:stretch>
            <a:fillRect/>
          </a:stretch>
        </p:blipFill>
        <p:spPr>
          <a:xfrm>
            <a:off x="5689600" y="3473766"/>
            <a:ext cx="5486400" cy="2786049"/>
          </a:xfrm>
          <a:prstGeom prst="rect">
            <a:avLst/>
          </a:prstGeom>
        </p:spPr>
      </p:pic>
      <mc:AlternateContent xmlns:mc="http://schemas.openxmlformats.org/markup-compatibility/2006" xmlns:a14="http://schemas.microsoft.com/office/drawing/2010/main">
        <mc:Choice Requires="a14">
          <p:sp>
            <p:nvSpPr>
              <p:cNvPr id="49" name="Text Box 3">
                <a:extLst>
                  <a:ext uri="{FF2B5EF4-FFF2-40B4-BE49-F238E27FC236}">
                    <a16:creationId xmlns:a16="http://schemas.microsoft.com/office/drawing/2014/main" id="{FB5DF918-F11B-433E-9EAE-463DC7862FD1}"/>
                  </a:ext>
                </a:extLst>
              </p:cNvPr>
              <p:cNvSpPr txBox="1"/>
              <p:nvPr/>
            </p:nvSpPr>
            <p:spPr>
              <a:xfrm>
                <a:off x="6399047" y="4223522"/>
                <a:ext cx="1690255" cy="347116"/>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11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100" i="1">
                          <a:effectLst/>
                          <a:latin typeface="Cambria Math" panose="02040503050406030204" pitchFamily="18" charset="0"/>
                          <a:ea typeface="Calibri" panose="020F0502020204030204" pitchFamily="34" charset="0"/>
                          <a:cs typeface="Times New Roman" panose="02020603050405020304" pitchFamily="18" charset="0"/>
                        </a:rPr>
                        <m:t>=</m:t>
                      </m:r>
                      <m:r>
                        <a:rPr lang="en-US" sz="1100" b="0" i="1" smtClean="0">
                          <a:effectLst/>
                          <a:latin typeface="Cambria Math" panose="02040503050406030204" pitchFamily="18" charset="0"/>
                          <a:ea typeface="Calibri" panose="020F0502020204030204" pitchFamily="34" charset="0"/>
                          <a:cs typeface="Times New Roman" panose="02020603050405020304" pitchFamily="18" charset="0"/>
                        </a:rPr>
                        <m:t>1.46</m:t>
                      </m:r>
                      <m:r>
                        <a:rPr lang="en-US" sz="11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𝑚</m:t>
                          </m:r>
                        </m:sub>
                      </m:sSub>
                      <m:r>
                        <a:rPr lang="en-US" sz="1100" b="0" i="1" smtClean="0">
                          <a:effectLst/>
                          <a:latin typeface="Cambria Math" panose="02040503050406030204" pitchFamily="18" charset="0"/>
                          <a:ea typeface="Calibri" panose="020F0502020204030204" pitchFamily="34" charset="0"/>
                          <a:cs typeface="Times New Roman" panose="02020603050405020304" pitchFamily="18" charset="0"/>
                        </a:rPr>
                        <m:t> −0.065</m:t>
                      </m:r>
                    </m:oMath>
                  </m:oMathPara>
                </a14:m>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9" name="Text Box 3">
                <a:extLst>
                  <a:ext uri="{FF2B5EF4-FFF2-40B4-BE49-F238E27FC236}">
                    <a16:creationId xmlns:a16="http://schemas.microsoft.com/office/drawing/2014/main" id="{FB5DF918-F11B-433E-9EAE-463DC7862FD1}"/>
                  </a:ext>
                </a:extLst>
              </p:cNvPr>
              <p:cNvSpPr txBox="1">
                <a:spLocks noRot="1" noChangeAspect="1" noMove="1" noResize="1" noEditPoints="1" noAdjustHandles="1" noChangeArrowheads="1" noChangeShapeType="1" noTextEdit="1"/>
              </p:cNvSpPr>
              <p:nvPr/>
            </p:nvSpPr>
            <p:spPr>
              <a:xfrm>
                <a:off x="6399047" y="4223522"/>
                <a:ext cx="1690255" cy="347116"/>
              </a:xfrm>
              <a:prstGeom prst="rect">
                <a:avLst/>
              </a:prstGeom>
              <a:blipFill>
                <a:blip r:embed="rId8"/>
                <a:stretch>
                  <a:fillRect/>
                </a:stretch>
              </a:blipFill>
              <a:ln w="6350">
                <a:noFill/>
              </a:ln>
            </p:spPr>
            <p:txBody>
              <a:bodyPr/>
              <a:lstStyle/>
              <a:p>
                <a:r>
                  <a:rPr lang="en-US">
                    <a:noFill/>
                  </a:rPr>
                  <a:t> </a:t>
                </a:r>
              </a:p>
            </p:txBody>
          </p:sp>
        </mc:Fallback>
      </mc:AlternateContent>
      <p:sp>
        <p:nvSpPr>
          <p:cNvPr id="50" name="TextBox 49">
            <a:extLst>
              <a:ext uri="{FF2B5EF4-FFF2-40B4-BE49-F238E27FC236}">
                <a16:creationId xmlns:a16="http://schemas.microsoft.com/office/drawing/2014/main" id="{4B0815F0-54AB-490D-AA66-F6BD91E0B260}"/>
              </a:ext>
            </a:extLst>
          </p:cNvPr>
          <p:cNvSpPr txBox="1"/>
          <p:nvPr/>
        </p:nvSpPr>
        <p:spPr>
          <a:xfrm>
            <a:off x="6565781" y="4570638"/>
            <a:ext cx="1077861" cy="261610"/>
          </a:xfrm>
          <a:prstGeom prst="rect">
            <a:avLst/>
          </a:prstGeom>
          <a:noFill/>
        </p:spPr>
        <p:txBody>
          <a:bodyPr wrap="square" rtlCol="0">
            <a:spAutoFit/>
          </a:bodyPr>
          <a:lstStyle/>
          <a:p>
            <a:r>
              <a:rPr lang="en-US" sz="1100" dirty="0"/>
              <a:t>R </a:t>
            </a:r>
            <a:r>
              <a:rPr lang="en-US" sz="1100" dirty="0" err="1"/>
              <a:t>sqd</a:t>
            </a:r>
            <a:r>
              <a:rPr lang="en-US" sz="1100" dirty="0"/>
              <a:t> = 0.09</a:t>
            </a:r>
          </a:p>
        </p:txBody>
      </p:sp>
      <p:sp>
        <p:nvSpPr>
          <p:cNvPr id="51" name="TextBox 50">
            <a:extLst>
              <a:ext uri="{FF2B5EF4-FFF2-40B4-BE49-F238E27FC236}">
                <a16:creationId xmlns:a16="http://schemas.microsoft.com/office/drawing/2014/main" id="{6409697D-6137-4AE1-9BBE-B34AD525AC4C}"/>
              </a:ext>
            </a:extLst>
          </p:cNvPr>
          <p:cNvSpPr txBox="1"/>
          <p:nvPr/>
        </p:nvSpPr>
        <p:spPr>
          <a:xfrm>
            <a:off x="6494479" y="1781594"/>
            <a:ext cx="1077861" cy="261610"/>
          </a:xfrm>
          <a:prstGeom prst="rect">
            <a:avLst/>
          </a:prstGeom>
          <a:noFill/>
        </p:spPr>
        <p:txBody>
          <a:bodyPr wrap="square" rtlCol="0">
            <a:spAutoFit/>
          </a:bodyPr>
          <a:lstStyle/>
          <a:p>
            <a:r>
              <a:rPr lang="en-US" sz="1100" dirty="0"/>
              <a:t>R </a:t>
            </a:r>
            <a:r>
              <a:rPr lang="en-US" sz="1100" dirty="0" err="1"/>
              <a:t>sqd</a:t>
            </a:r>
            <a:r>
              <a:rPr lang="en-US" sz="1100" dirty="0"/>
              <a:t> = 0.0014</a:t>
            </a:r>
          </a:p>
        </p:txBody>
      </p:sp>
    </p:spTree>
    <p:extLst>
      <p:ext uri="{BB962C8B-B14F-4D97-AF65-F5344CB8AC3E}">
        <p14:creationId xmlns:p14="http://schemas.microsoft.com/office/powerpoint/2010/main" val="250778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5" grpId="0"/>
      <p:bldP spid="47" grpId="0" animBg="1"/>
      <p:bldP spid="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(AMC) Entertainment Stock Analysis: 			</a:t>
            </a:r>
          </a:p>
        </p:txBody>
      </p:sp>
      <p:sp>
        <p:nvSpPr>
          <p:cNvPr id="3" name="Content Placeholder 2"/>
          <p:cNvSpPr>
            <a:spLocks noGrp="1"/>
          </p:cNvSpPr>
          <p:nvPr>
            <p:ph idx="1"/>
          </p:nvPr>
        </p:nvSpPr>
        <p:spPr>
          <a:xfrm>
            <a:off x="466987" y="914400"/>
            <a:ext cx="11258026" cy="5029200"/>
          </a:xfrm>
        </p:spPr>
        <p:txBody>
          <a:bodyPr>
            <a:normAutofit/>
          </a:bodyPr>
          <a:lstStyle/>
          <a:p>
            <a:endParaRPr lang="en-US" dirty="0"/>
          </a:p>
          <a:p>
            <a:endParaRPr lang="en-US" dirty="0"/>
          </a:p>
          <a:p>
            <a:pPr lvl="1"/>
            <a:endParaRPr lang="en-US" dirty="0"/>
          </a:p>
        </p:txBody>
      </p:sp>
      <p:pic>
        <p:nvPicPr>
          <p:cNvPr id="5" name="Picture 4">
            <a:extLst>
              <a:ext uri="{FF2B5EF4-FFF2-40B4-BE49-F238E27FC236}">
                <a16:creationId xmlns:a16="http://schemas.microsoft.com/office/drawing/2014/main" id="{6EF58B80-B892-426C-8EE0-20FA4F58AE1C}"/>
              </a:ext>
            </a:extLst>
          </p:cNvPr>
          <p:cNvPicPr>
            <a:picLocks noChangeAspect="1"/>
          </p:cNvPicPr>
          <p:nvPr/>
        </p:nvPicPr>
        <p:blipFill>
          <a:blip r:embed="rId3"/>
          <a:stretch>
            <a:fillRect/>
          </a:stretch>
        </p:blipFill>
        <p:spPr>
          <a:xfrm>
            <a:off x="203200" y="816560"/>
            <a:ext cx="3690647" cy="2679192"/>
          </a:xfrm>
          <a:prstGeom prst="rect">
            <a:avLst/>
          </a:prstGeom>
        </p:spPr>
      </p:pic>
      <p:sp>
        <p:nvSpPr>
          <p:cNvPr id="23" name="Rectangle 22">
            <a:extLst>
              <a:ext uri="{FF2B5EF4-FFF2-40B4-BE49-F238E27FC236}">
                <a16:creationId xmlns:a16="http://schemas.microsoft.com/office/drawing/2014/main" id="{23F875EC-1A06-463E-865B-44566ABE5AD0}"/>
              </a:ext>
            </a:extLst>
          </p:cNvPr>
          <p:cNvSpPr/>
          <p:nvPr/>
        </p:nvSpPr>
        <p:spPr>
          <a:xfrm>
            <a:off x="203200" y="762000"/>
            <a:ext cx="3350703" cy="2806580"/>
          </a:xfrm>
          <a:prstGeom prst="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0DA6B291-D902-465B-96A0-E08B51361FBB}"/>
              </a:ext>
            </a:extLst>
          </p:cNvPr>
          <p:cNvPicPr>
            <a:picLocks noChangeAspect="1"/>
          </p:cNvPicPr>
          <p:nvPr/>
        </p:nvPicPr>
        <p:blipFill rotWithShape="1">
          <a:blip r:embed="rId4"/>
          <a:srcRect l="2656"/>
          <a:stretch/>
        </p:blipFill>
        <p:spPr>
          <a:xfrm>
            <a:off x="3820532" y="762000"/>
            <a:ext cx="3591773" cy="2756790"/>
          </a:xfrm>
          <a:prstGeom prst="rect">
            <a:avLst/>
          </a:prstGeom>
        </p:spPr>
      </p:pic>
      <p:cxnSp>
        <p:nvCxnSpPr>
          <p:cNvPr id="41" name="Straight Arrow Connector 40">
            <a:extLst>
              <a:ext uri="{FF2B5EF4-FFF2-40B4-BE49-F238E27FC236}">
                <a16:creationId xmlns:a16="http://schemas.microsoft.com/office/drawing/2014/main" id="{DF71CA6C-D676-4121-9C9D-A68A70789BB8}"/>
              </a:ext>
            </a:extLst>
          </p:cNvPr>
          <p:cNvCxnSpPr>
            <a:cxnSpLocks/>
          </p:cNvCxnSpPr>
          <p:nvPr/>
        </p:nvCxnSpPr>
        <p:spPr>
          <a:xfrm flipV="1">
            <a:off x="7135134" y="1674483"/>
            <a:ext cx="96984" cy="1979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1D180014-DA88-462A-AD7E-036FF616DFAC}"/>
              </a:ext>
            </a:extLst>
          </p:cNvPr>
          <p:cNvCxnSpPr>
            <a:cxnSpLocks/>
          </p:cNvCxnSpPr>
          <p:nvPr/>
        </p:nvCxnSpPr>
        <p:spPr>
          <a:xfrm>
            <a:off x="6355842" y="2343029"/>
            <a:ext cx="454698" cy="3181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7C50DE8-291A-4829-8EA3-B19AA9DD9EAE}"/>
              </a:ext>
            </a:extLst>
          </p:cNvPr>
          <p:cNvCxnSpPr>
            <a:cxnSpLocks/>
          </p:cNvCxnSpPr>
          <p:nvPr/>
        </p:nvCxnSpPr>
        <p:spPr>
          <a:xfrm>
            <a:off x="5080981" y="1561353"/>
            <a:ext cx="166133" cy="30441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6AC30E98-ADD8-40BD-BB99-B8C01A69AFE2}"/>
              </a:ext>
            </a:extLst>
          </p:cNvPr>
          <p:cNvSpPr txBox="1"/>
          <p:nvPr/>
        </p:nvSpPr>
        <p:spPr>
          <a:xfrm rot="1952056">
            <a:off x="5835247" y="1753488"/>
            <a:ext cx="433633" cy="246221"/>
          </a:xfrm>
          <a:prstGeom prst="rect">
            <a:avLst/>
          </a:prstGeom>
          <a:noFill/>
        </p:spPr>
        <p:txBody>
          <a:bodyPr wrap="square" rtlCol="0">
            <a:spAutoFit/>
          </a:bodyPr>
          <a:lstStyle/>
          <a:p>
            <a:r>
              <a:rPr lang="en-US" sz="1000" b="1" dirty="0"/>
              <a:t>SELL</a:t>
            </a:r>
          </a:p>
        </p:txBody>
      </p:sp>
      <p:sp>
        <p:nvSpPr>
          <p:cNvPr id="49" name="TextBox 48">
            <a:extLst>
              <a:ext uri="{FF2B5EF4-FFF2-40B4-BE49-F238E27FC236}">
                <a16:creationId xmlns:a16="http://schemas.microsoft.com/office/drawing/2014/main" id="{68C12361-0415-4A77-8C9E-909F384DA0EC}"/>
              </a:ext>
            </a:extLst>
          </p:cNvPr>
          <p:cNvSpPr txBox="1"/>
          <p:nvPr/>
        </p:nvSpPr>
        <p:spPr>
          <a:xfrm rot="19538230">
            <a:off x="6765932" y="1890511"/>
            <a:ext cx="433633" cy="246221"/>
          </a:xfrm>
          <a:prstGeom prst="rect">
            <a:avLst/>
          </a:prstGeom>
          <a:noFill/>
        </p:spPr>
        <p:txBody>
          <a:bodyPr wrap="square" rtlCol="0">
            <a:spAutoFit/>
          </a:bodyPr>
          <a:lstStyle/>
          <a:p>
            <a:r>
              <a:rPr lang="en-US" sz="1000" b="1" dirty="0"/>
              <a:t>BUY</a:t>
            </a:r>
          </a:p>
        </p:txBody>
      </p:sp>
      <p:pic>
        <p:nvPicPr>
          <p:cNvPr id="16" name="Picture 15">
            <a:extLst>
              <a:ext uri="{FF2B5EF4-FFF2-40B4-BE49-F238E27FC236}">
                <a16:creationId xmlns:a16="http://schemas.microsoft.com/office/drawing/2014/main" id="{5F1F81C2-D362-4F3E-841E-DB19BFCB11D6}"/>
              </a:ext>
            </a:extLst>
          </p:cNvPr>
          <p:cNvPicPr>
            <a:picLocks noChangeAspect="1"/>
          </p:cNvPicPr>
          <p:nvPr/>
        </p:nvPicPr>
        <p:blipFill>
          <a:blip r:embed="rId5"/>
          <a:stretch>
            <a:fillRect/>
          </a:stretch>
        </p:blipFill>
        <p:spPr>
          <a:xfrm>
            <a:off x="3893847" y="3768053"/>
            <a:ext cx="3445142" cy="2511218"/>
          </a:xfrm>
          <a:prstGeom prst="rect">
            <a:avLst/>
          </a:prstGeom>
        </p:spPr>
      </p:pic>
      <p:pic>
        <p:nvPicPr>
          <p:cNvPr id="20" name="Picture 19">
            <a:extLst>
              <a:ext uri="{FF2B5EF4-FFF2-40B4-BE49-F238E27FC236}">
                <a16:creationId xmlns:a16="http://schemas.microsoft.com/office/drawing/2014/main" id="{65BB7A28-1B2B-45CA-98EA-FA1E468840E2}"/>
              </a:ext>
            </a:extLst>
          </p:cNvPr>
          <p:cNvPicPr>
            <a:picLocks noChangeAspect="1"/>
          </p:cNvPicPr>
          <p:nvPr/>
        </p:nvPicPr>
        <p:blipFill>
          <a:blip r:embed="rId6"/>
          <a:stretch>
            <a:fillRect/>
          </a:stretch>
        </p:blipFill>
        <p:spPr>
          <a:xfrm>
            <a:off x="153951" y="3683246"/>
            <a:ext cx="3739896" cy="2596025"/>
          </a:xfrm>
          <a:prstGeom prst="rect">
            <a:avLst/>
          </a:prstGeom>
        </p:spPr>
      </p:pic>
      <p:cxnSp>
        <p:nvCxnSpPr>
          <p:cNvPr id="53" name="Straight Connector 52">
            <a:extLst>
              <a:ext uri="{FF2B5EF4-FFF2-40B4-BE49-F238E27FC236}">
                <a16:creationId xmlns:a16="http://schemas.microsoft.com/office/drawing/2014/main" id="{2136FC94-9F87-4412-9F1C-51E2490A3E15}"/>
              </a:ext>
            </a:extLst>
          </p:cNvPr>
          <p:cNvCxnSpPr>
            <a:cxnSpLocks/>
          </p:cNvCxnSpPr>
          <p:nvPr/>
        </p:nvCxnSpPr>
        <p:spPr>
          <a:xfrm>
            <a:off x="7065551" y="1041079"/>
            <a:ext cx="0" cy="5184648"/>
          </a:xfrm>
          <a:prstGeom prst="line">
            <a:avLst/>
          </a:prstGeom>
          <a:ln w="28575">
            <a:prstDash val="sysDash"/>
          </a:ln>
        </p:spPr>
        <p:style>
          <a:lnRef idx="1">
            <a:schemeClr val="accent2"/>
          </a:lnRef>
          <a:fillRef idx="0">
            <a:schemeClr val="accent2"/>
          </a:fillRef>
          <a:effectRef idx="0">
            <a:schemeClr val="accent2"/>
          </a:effectRef>
          <a:fontRef idx="minor">
            <a:schemeClr val="tx1"/>
          </a:fontRef>
        </p:style>
      </p:cxnSp>
      <p:pic>
        <p:nvPicPr>
          <p:cNvPr id="51" name="Picture 50">
            <a:extLst>
              <a:ext uri="{FF2B5EF4-FFF2-40B4-BE49-F238E27FC236}">
                <a16:creationId xmlns:a16="http://schemas.microsoft.com/office/drawing/2014/main" id="{21795D14-6F30-4487-8E92-5A5D0B9C8862}"/>
              </a:ext>
            </a:extLst>
          </p:cNvPr>
          <p:cNvPicPr>
            <a:picLocks noChangeAspect="1"/>
          </p:cNvPicPr>
          <p:nvPr/>
        </p:nvPicPr>
        <p:blipFill rotWithShape="1">
          <a:blip r:embed="rId7"/>
          <a:srcRect l="9853" t="5934" r="8446"/>
          <a:stretch/>
        </p:blipFill>
        <p:spPr>
          <a:xfrm>
            <a:off x="7852445" y="914400"/>
            <a:ext cx="3432427" cy="2514600"/>
          </a:xfrm>
          <a:prstGeom prst="rect">
            <a:avLst/>
          </a:prstGeom>
        </p:spPr>
      </p:pic>
      <p:pic>
        <p:nvPicPr>
          <p:cNvPr id="56" name="Picture 55">
            <a:extLst>
              <a:ext uri="{FF2B5EF4-FFF2-40B4-BE49-F238E27FC236}">
                <a16:creationId xmlns:a16="http://schemas.microsoft.com/office/drawing/2014/main" id="{F91229BC-674A-4E46-A293-63C7A06E3AEB}"/>
              </a:ext>
            </a:extLst>
          </p:cNvPr>
          <p:cNvPicPr>
            <a:picLocks noChangeAspect="1"/>
          </p:cNvPicPr>
          <p:nvPr/>
        </p:nvPicPr>
        <p:blipFill rotWithShape="1">
          <a:blip r:embed="rId8"/>
          <a:srcRect l="8788" r="9242"/>
          <a:stretch/>
        </p:blipFill>
        <p:spPr>
          <a:xfrm>
            <a:off x="7852445" y="3683246"/>
            <a:ext cx="3567629" cy="2514600"/>
          </a:xfrm>
          <a:prstGeom prst="rect">
            <a:avLst/>
          </a:prstGeom>
        </p:spPr>
      </p:pic>
      <mc:AlternateContent xmlns:mc="http://schemas.openxmlformats.org/markup-compatibility/2006" xmlns:a14="http://schemas.microsoft.com/office/drawing/2010/main">
        <mc:Choice Requires="a14">
          <p:sp>
            <p:nvSpPr>
              <p:cNvPr id="57" name="Text Box 3">
                <a:extLst>
                  <a:ext uri="{FF2B5EF4-FFF2-40B4-BE49-F238E27FC236}">
                    <a16:creationId xmlns:a16="http://schemas.microsoft.com/office/drawing/2014/main" id="{92AE4E3D-E058-476C-BBB7-860646223D4B}"/>
                  </a:ext>
                </a:extLst>
              </p:cNvPr>
              <p:cNvSpPr txBox="1"/>
              <p:nvPr/>
            </p:nvSpPr>
            <p:spPr>
              <a:xfrm>
                <a:off x="8099490" y="1385734"/>
                <a:ext cx="1690255" cy="347116"/>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11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100" i="1">
                          <a:effectLst/>
                          <a:latin typeface="Cambria Math" panose="02040503050406030204" pitchFamily="18" charset="0"/>
                          <a:ea typeface="Calibri" panose="020F0502020204030204" pitchFamily="34" charset="0"/>
                          <a:cs typeface="Times New Roman" panose="02020603050405020304" pitchFamily="18" charset="0"/>
                        </a:rPr>
                        <m:t>=</m:t>
                      </m:r>
                      <m:r>
                        <a:rPr lang="en-US" sz="1100" b="0" i="1" smtClean="0">
                          <a:effectLst/>
                          <a:latin typeface="Cambria Math" panose="02040503050406030204" pitchFamily="18" charset="0"/>
                          <a:ea typeface="Calibri" panose="020F0502020204030204" pitchFamily="34" charset="0"/>
                          <a:cs typeface="Times New Roman" panose="02020603050405020304" pitchFamily="18" charset="0"/>
                        </a:rPr>
                        <m:t>1.40</m:t>
                      </m:r>
                      <m:r>
                        <a:rPr lang="en-US" sz="11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𝑚</m:t>
                          </m:r>
                        </m:sub>
                      </m:sSub>
                      <m:r>
                        <a:rPr lang="en-US" sz="1100" b="0" i="1" smtClean="0">
                          <a:effectLst/>
                          <a:latin typeface="Cambria Math" panose="02040503050406030204" pitchFamily="18" charset="0"/>
                          <a:ea typeface="Calibri" panose="020F0502020204030204" pitchFamily="34" charset="0"/>
                          <a:cs typeface="Times New Roman" panose="02020603050405020304" pitchFamily="18" charset="0"/>
                        </a:rPr>
                        <m:t> +0.65</m:t>
                      </m:r>
                    </m:oMath>
                  </m:oMathPara>
                </a14:m>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7" name="Text Box 3">
                <a:extLst>
                  <a:ext uri="{FF2B5EF4-FFF2-40B4-BE49-F238E27FC236}">
                    <a16:creationId xmlns:a16="http://schemas.microsoft.com/office/drawing/2014/main" id="{92AE4E3D-E058-476C-BBB7-860646223D4B}"/>
                  </a:ext>
                </a:extLst>
              </p:cNvPr>
              <p:cNvSpPr txBox="1">
                <a:spLocks noRot="1" noChangeAspect="1" noMove="1" noResize="1" noEditPoints="1" noAdjustHandles="1" noChangeArrowheads="1" noChangeShapeType="1" noTextEdit="1"/>
              </p:cNvSpPr>
              <p:nvPr/>
            </p:nvSpPr>
            <p:spPr>
              <a:xfrm>
                <a:off x="8099490" y="1385734"/>
                <a:ext cx="1690255" cy="347116"/>
              </a:xfrm>
              <a:prstGeom prst="rect">
                <a:avLst/>
              </a:prstGeom>
              <a:blipFill>
                <a:blip r:embed="rId9"/>
                <a:stretch>
                  <a:fillRect/>
                </a:stretch>
              </a:blipFill>
              <a:ln w="6350">
                <a:noFill/>
              </a:ln>
            </p:spPr>
            <p:txBody>
              <a:bodyPr/>
              <a:lstStyle/>
              <a:p>
                <a:r>
                  <a:rPr lang="en-US">
                    <a:noFill/>
                  </a:rPr>
                  <a:t> </a:t>
                </a:r>
              </a:p>
            </p:txBody>
          </p:sp>
        </mc:Fallback>
      </mc:AlternateContent>
      <p:sp>
        <p:nvSpPr>
          <p:cNvPr id="58" name="TextBox 57">
            <a:extLst>
              <a:ext uri="{FF2B5EF4-FFF2-40B4-BE49-F238E27FC236}">
                <a16:creationId xmlns:a16="http://schemas.microsoft.com/office/drawing/2014/main" id="{4499B722-621E-4607-B8AF-0058130EEB64}"/>
              </a:ext>
            </a:extLst>
          </p:cNvPr>
          <p:cNvSpPr txBox="1"/>
          <p:nvPr/>
        </p:nvSpPr>
        <p:spPr>
          <a:xfrm>
            <a:off x="8266224" y="1732850"/>
            <a:ext cx="1077861" cy="261610"/>
          </a:xfrm>
          <a:prstGeom prst="rect">
            <a:avLst/>
          </a:prstGeom>
          <a:noFill/>
        </p:spPr>
        <p:txBody>
          <a:bodyPr wrap="square" rtlCol="0">
            <a:spAutoFit/>
          </a:bodyPr>
          <a:lstStyle/>
          <a:p>
            <a:r>
              <a:rPr lang="en-US" sz="1100" dirty="0"/>
              <a:t>R </a:t>
            </a:r>
            <a:r>
              <a:rPr lang="en-US" sz="1100" dirty="0" err="1"/>
              <a:t>sqd</a:t>
            </a:r>
            <a:r>
              <a:rPr lang="en-US" sz="1100" dirty="0"/>
              <a:t> = 0.07</a:t>
            </a:r>
          </a:p>
        </p:txBody>
      </p:sp>
      <mc:AlternateContent xmlns:mc="http://schemas.openxmlformats.org/markup-compatibility/2006" xmlns:a14="http://schemas.microsoft.com/office/drawing/2010/main">
        <mc:Choice Requires="a14">
          <p:sp>
            <p:nvSpPr>
              <p:cNvPr id="59" name="Text Box 3">
                <a:extLst>
                  <a:ext uri="{FF2B5EF4-FFF2-40B4-BE49-F238E27FC236}">
                    <a16:creationId xmlns:a16="http://schemas.microsoft.com/office/drawing/2014/main" id="{B296FACA-1D99-49D3-9DF7-97102631047C}"/>
                  </a:ext>
                </a:extLst>
              </p:cNvPr>
              <p:cNvSpPr txBox="1"/>
              <p:nvPr/>
            </p:nvSpPr>
            <p:spPr>
              <a:xfrm>
                <a:off x="8099490" y="4285385"/>
                <a:ext cx="1690255" cy="347116"/>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11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100" i="1">
                          <a:effectLst/>
                          <a:latin typeface="Cambria Math" panose="02040503050406030204" pitchFamily="18" charset="0"/>
                          <a:ea typeface="Calibri" panose="020F0502020204030204" pitchFamily="34" charset="0"/>
                          <a:cs typeface="Times New Roman" panose="02020603050405020304" pitchFamily="18" charset="0"/>
                        </a:rPr>
                        <m:t>=</m:t>
                      </m:r>
                      <m:r>
                        <a:rPr lang="en-US" sz="1100" b="0" i="1" smtClean="0">
                          <a:effectLst/>
                          <a:latin typeface="Cambria Math" panose="02040503050406030204" pitchFamily="18" charset="0"/>
                          <a:ea typeface="Calibri" panose="020F0502020204030204" pitchFamily="34" charset="0"/>
                          <a:cs typeface="Times New Roman" panose="02020603050405020304" pitchFamily="18" charset="0"/>
                        </a:rPr>
                        <m:t>2.52</m:t>
                      </m:r>
                      <m:r>
                        <a:rPr lang="en-US" sz="11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𝑚</m:t>
                          </m:r>
                        </m:sub>
                      </m:sSub>
                      <m:r>
                        <a:rPr lang="en-US" sz="1100" b="0" i="1" smtClean="0">
                          <a:effectLst/>
                          <a:latin typeface="Cambria Math" panose="02040503050406030204" pitchFamily="18" charset="0"/>
                          <a:ea typeface="Calibri" panose="020F0502020204030204" pitchFamily="34" charset="0"/>
                          <a:cs typeface="Times New Roman" panose="02020603050405020304" pitchFamily="18" charset="0"/>
                        </a:rPr>
                        <m:t> −0.5</m:t>
                      </m:r>
                    </m:oMath>
                  </m:oMathPara>
                </a14:m>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9" name="Text Box 3">
                <a:extLst>
                  <a:ext uri="{FF2B5EF4-FFF2-40B4-BE49-F238E27FC236}">
                    <a16:creationId xmlns:a16="http://schemas.microsoft.com/office/drawing/2014/main" id="{B296FACA-1D99-49D3-9DF7-97102631047C}"/>
                  </a:ext>
                </a:extLst>
              </p:cNvPr>
              <p:cNvSpPr txBox="1">
                <a:spLocks noRot="1" noChangeAspect="1" noMove="1" noResize="1" noEditPoints="1" noAdjustHandles="1" noChangeArrowheads="1" noChangeShapeType="1" noTextEdit="1"/>
              </p:cNvSpPr>
              <p:nvPr/>
            </p:nvSpPr>
            <p:spPr>
              <a:xfrm>
                <a:off x="8099490" y="4285385"/>
                <a:ext cx="1690255" cy="347116"/>
              </a:xfrm>
              <a:prstGeom prst="rect">
                <a:avLst/>
              </a:prstGeom>
              <a:blipFill>
                <a:blip r:embed="rId10"/>
                <a:stretch>
                  <a:fillRect/>
                </a:stretch>
              </a:blipFill>
              <a:ln w="6350">
                <a:noFill/>
              </a:ln>
            </p:spPr>
            <p:txBody>
              <a:bodyPr/>
              <a:lstStyle/>
              <a:p>
                <a:r>
                  <a:rPr lang="en-US">
                    <a:noFill/>
                  </a:rPr>
                  <a:t> </a:t>
                </a:r>
              </a:p>
            </p:txBody>
          </p:sp>
        </mc:Fallback>
      </mc:AlternateContent>
      <p:sp>
        <p:nvSpPr>
          <p:cNvPr id="60" name="TextBox 59">
            <a:extLst>
              <a:ext uri="{FF2B5EF4-FFF2-40B4-BE49-F238E27FC236}">
                <a16:creationId xmlns:a16="http://schemas.microsoft.com/office/drawing/2014/main" id="{F242682C-4CD3-49A3-AB87-E49EB2683CC1}"/>
              </a:ext>
            </a:extLst>
          </p:cNvPr>
          <p:cNvSpPr txBox="1"/>
          <p:nvPr/>
        </p:nvSpPr>
        <p:spPr>
          <a:xfrm>
            <a:off x="8266224" y="4632501"/>
            <a:ext cx="1077861" cy="261610"/>
          </a:xfrm>
          <a:prstGeom prst="rect">
            <a:avLst/>
          </a:prstGeom>
          <a:noFill/>
        </p:spPr>
        <p:txBody>
          <a:bodyPr wrap="square" rtlCol="0">
            <a:spAutoFit/>
          </a:bodyPr>
          <a:lstStyle/>
          <a:p>
            <a:r>
              <a:rPr lang="en-US" sz="1100" dirty="0"/>
              <a:t>R </a:t>
            </a:r>
            <a:r>
              <a:rPr lang="en-US" sz="1100" dirty="0" err="1"/>
              <a:t>sqd</a:t>
            </a:r>
            <a:r>
              <a:rPr lang="en-US" sz="1100" dirty="0"/>
              <a:t> = 0.24</a:t>
            </a:r>
          </a:p>
        </p:txBody>
      </p:sp>
    </p:spTree>
    <p:extLst>
      <p:ext uri="{BB962C8B-B14F-4D97-AF65-F5344CB8AC3E}">
        <p14:creationId xmlns:p14="http://schemas.microsoft.com/office/powerpoint/2010/main" val="373719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7" grpId="0"/>
      <p:bldP spid="49" grpId="0"/>
      <p:bldP spid="58" grpId="0"/>
      <p:bldP spid="59" grpId="0" animBg="1"/>
      <p:bldP spid="6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NOKIA (NOK) Stock Analysis: 			</a:t>
            </a:r>
          </a:p>
        </p:txBody>
      </p:sp>
      <p:sp>
        <p:nvSpPr>
          <p:cNvPr id="3" name="Content Placeholder 2"/>
          <p:cNvSpPr>
            <a:spLocks noGrp="1"/>
          </p:cNvSpPr>
          <p:nvPr>
            <p:ph idx="1"/>
          </p:nvPr>
        </p:nvSpPr>
        <p:spPr>
          <a:xfrm>
            <a:off x="466987" y="914400"/>
            <a:ext cx="11258026" cy="5029200"/>
          </a:xfrm>
        </p:spPr>
        <p:txBody>
          <a:bodyPr>
            <a:normAutofit/>
          </a:bodyPr>
          <a:lstStyle/>
          <a:p>
            <a:endParaRPr lang="en-US" dirty="0"/>
          </a:p>
          <a:p>
            <a:endParaRPr lang="en-US" dirty="0"/>
          </a:p>
          <a:p>
            <a:pPr lvl="1"/>
            <a:endParaRPr lang="en-US" dirty="0"/>
          </a:p>
        </p:txBody>
      </p:sp>
      <p:pic>
        <p:nvPicPr>
          <p:cNvPr id="6" name="Picture 5">
            <a:extLst>
              <a:ext uri="{FF2B5EF4-FFF2-40B4-BE49-F238E27FC236}">
                <a16:creationId xmlns:a16="http://schemas.microsoft.com/office/drawing/2014/main" id="{73571AAC-D5B5-404A-80EF-DD3E869B081B}"/>
              </a:ext>
            </a:extLst>
          </p:cNvPr>
          <p:cNvPicPr>
            <a:picLocks noChangeAspect="1"/>
          </p:cNvPicPr>
          <p:nvPr/>
        </p:nvPicPr>
        <p:blipFill>
          <a:blip r:embed="rId3"/>
          <a:stretch>
            <a:fillRect/>
          </a:stretch>
        </p:blipFill>
        <p:spPr>
          <a:xfrm>
            <a:off x="203200" y="780867"/>
            <a:ext cx="3694176" cy="2654778"/>
          </a:xfrm>
          <a:prstGeom prst="rect">
            <a:avLst/>
          </a:prstGeom>
        </p:spPr>
      </p:pic>
      <p:sp>
        <p:nvSpPr>
          <p:cNvPr id="17" name="Rectangle 16">
            <a:extLst>
              <a:ext uri="{FF2B5EF4-FFF2-40B4-BE49-F238E27FC236}">
                <a16:creationId xmlns:a16="http://schemas.microsoft.com/office/drawing/2014/main" id="{5817BB3E-B8F9-4048-9590-EFEF571D838D}"/>
              </a:ext>
            </a:extLst>
          </p:cNvPr>
          <p:cNvSpPr/>
          <p:nvPr/>
        </p:nvSpPr>
        <p:spPr>
          <a:xfrm>
            <a:off x="229956" y="699781"/>
            <a:ext cx="3350703" cy="2806580"/>
          </a:xfrm>
          <a:prstGeom prst="rect">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3D2B69EE-CCBD-489B-BFF0-8EFED2CD60A7}"/>
              </a:ext>
            </a:extLst>
          </p:cNvPr>
          <p:cNvPicPr>
            <a:picLocks noChangeAspect="1"/>
          </p:cNvPicPr>
          <p:nvPr/>
        </p:nvPicPr>
        <p:blipFill>
          <a:blip r:embed="rId4"/>
          <a:stretch>
            <a:fillRect/>
          </a:stretch>
        </p:blipFill>
        <p:spPr>
          <a:xfrm>
            <a:off x="3888041" y="744402"/>
            <a:ext cx="3593592" cy="2756790"/>
          </a:xfrm>
          <a:prstGeom prst="rect">
            <a:avLst/>
          </a:prstGeom>
        </p:spPr>
      </p:pic>
      <p:cxnSp>
        <p:nvCxnSpPr>
          <p:cNvPr id="21" name="Straight Arrow Connector 20">
            <a:extLst>
              <a:ext uri="{FF2B5EF4-FFF2-40B4-BE49-F238E27FC236}">
                <a16:creationId xmlns:a16="http://schemas.microsoft.com/office/drawing/2014/main" id="{7585D81B-81AA-42DE-ABF5-53CB4ECFF937}"/>
              </a:ext>
            </a:extLst>
          </p:cNvPr>
          <p:cNvCxnSpPr>
            <a:cxnSpLocks/>
          </p:cNvCxnSpPr>
          <p:nvPr/>
        </p:nvCxnSpPr>
        <p:spPr>
          <a:xfrm flipH="1" flipV="1">
            <a:off x="4806349" y="1732428"/>
            <a:ext cx="10823" cy="15888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97234CBC-25F7-49A9-A2C4-E436012620E0}"/>
              </a:ext>
            </a:extLst>
          </p:cNvPr>
          <p:cNvSpPr txBox="1"/>
          <p:nvPr/>
        </p:nvSpPr>
        <p:spPr>
          <a:xfrm rot="18990946">
            <a:off x="4516990" y="1392750"/>
            <a:ext cx="433633" cy="246221"/>
          </a:xfrm>
          <a:prstGeom prst="rect">
            <a:avLst/>
          </a:prstGeom>
          <a:noFill/>
        </p:spPr>
        <p:txBody>
          <a:bodyPr wrap="square" rtlCol="0">
            <a:spAutoFit/>
          </a:bodyPr>
          <a:lstStyle/>
          <a:p>
            <a:r>
              <a:rPr lang="en-US" sz="1000" b="1" dirty="0"/>
              <a:t>BUY</a:t>
            </a:r>
          </a:p>
        </p:txBody>
      </p:sp>
      <p:cxnSp>
        <p:nvCxnSpPr>
          <p:cNvPr id="25" name="Straight Arrow Connector 24">
            <a:extLst>
              <a:ext uri="{FF2B5EF4-FFF2-40B4-BE49-F238E27FC236}">
                <a16:creationId xmlns:a16="http://schemas.microsoft.com/office/drawing/2014/main" id="{31E71A9E-52A2-494A-935C-294E2E845E52}"/>
              </a:ext>
            </a:extLst>
          </p:cNvPr>
          <p:cNvCxnSpPr>
            <a:cxnSpLocks/>
          </p:cNvCxnSpPr>
          <p:nvPr/>
        </p:nvCxnSpPr>
        <p:spPr>
          <a:xfrm flipH="1">
            <a:off x="5238139" y="1187777"/>
            <a:ext cx="56406" cy="1791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BB732D47-027A-4928-9BDA-9076F2347D56}"/>
              </a:ext>
            </a:extLst>
          </p:cNvPr>
          <p:cNvSpPr txBox="1"/>
          <p:nvPr/>
        </p:nvSpPr>
        <p:spPr>
          <a:xfrm rot="1952056">
            <a:off x="5174880" y="1011685"/>
            <a:ext cx="433633" cy="246221"/>
          </a:xfrm>
          <a:prstGeom prst="rect">
            <a:avLst/>
          </a:prstGeom>
          <a:noFill/>
        </p:spPr>
        <p:txBody>
          <a:bodyPr wrap="square" rtlCol="0">
            <a:spAutoFit/>
          </a:bodyPr>
          <a:lstStyle/>
          <a:p>
            <a:r>
              <a:rPr lang="en-US" sz="1000" b="1" dirty="0"/>
              <a:t>SELL</a:t>
            </a:r>
          </a:p>
        </p:txBody>
      </p:sp>
      <p:cxnSp>
        <p:nvCxnSpPr>
          <p:cNvPr id="18" name="Straight Arrow Connector 17">
            <a:extLst>
              <a:ext uri="{FF2B5EF4-FFF2-40B4-BE49-F238E27FC236}">
                <a16:creationId xmlns:a16="http://schemas.microsoft.com/office/drawing/2014/main" id="{AD6B3E34-2241-45D7-8E6D-DB74CC08ABF5}"/>
              </a:ext>
            </a:extLst>
          </p:cNvPr>
          <p:cNvCxnSpPr>
            <a:cxnSpLocks/>
          </p:cNvCxnSpPr>
          <p:nvPr/>
        </p:nvCxnSpPr>
        <p:spPr>
          <a:xfrm flipV="1">
            <a:off x="4817172" y="1375917"/>
            <a:ext cx="325523" cy="35227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34" name="TextBox 33">
            <a:extLst>
              <a:ext uri="{FF2B5EF4-FFF2-40B4-BE49-F238E27FC236}">
                <a16:creationId xmlns:a16="http://schemas.microsoft.com/office/drawing/2014/main" id="{D55D28C9-86DD-4AB9-9EEA-931D62C080FD}"/>
              </a:ext>
            </a:extLst>
          </p:cNvPr>
          <p:cNvSpPr txBox="1"/>
          <p:nvPr/>
        </p:nvSpPr>
        <p:spPr>
          <a:xfrm rot="18778105">
            <a:off x="4676961" y="1685373"/>
            <a:ext cx="669993" cy="246221"/>
          </a:xfrm>
          <a:prstGeom prst="rect">
            <a:avLst/>
          </a:prstGeom>
          <a:noFill/>
        </p:spPr>
        <p:txBody>
          <a:bodyPr wrap="square" rtlCol="0">
            <a:spAutoFit/>
          </a:bodyPr>
          <a:lstStyle/>
          <a:p>
            <a:r>
              <a:rPr lang="en-US" sz="1000" b="1" dirty="0">
                <a:solidFill>
                  <a:srgbClr val="00B050"/>
                </a:solidFill>
              </a:rPr>
              <a:t>PROFIT</a:t>
            </a:r>
          </a:p>
        </p:txBody>
      </p:sp>
      <p:pic>
        <p:nvPicPr>
          <p:cNvPr id="29" name="Picture 28">
            <a:extLst>
              <a:ext uri="{FF2B5EF4-FFF2-40B4-BE49-F238E27FC236}">
                <a16:creationId xmlns:a16="http://schemas.microsoft.com/office/drawing/2014/main" id="{69B45168-11E3-4BBC-9C70-F1FEA664DFA0}"/>
              </a:ext>
            </a:extLst>
          </p:cNvPr>
          <p:cNvPicPr>
            <a:picLocks noChangeAspect="1"/>
          </p:cNvPicPr>
          <p:nvPr/>
        </p:nvPicPr>
        <p:blipFill>
          <a:blip r:embed="rId5"/>
          <a:stretch>
            <a:fillRect/>
          </a:stretch>
        </p:blipFill>
        <p:spPr>
          <a:xfrm>
            <a:off x="4097453" y="3847785"/>
            <a:ext cx="3497344" cy="2583926"/>
          </a:xfrm>
          <a:prstGeom prst="rect">
            <a:avLst/>
          </a:prstGeom>
        </p:spPr>
      </p:pic>
      <p:cxnSp>
        <p:nvCxnSpPr>
          <p:cNvPr id="37" name="Straight Connector 36">
            <a:extLst>
              <a:ext uri="{FF2B5EF4-FFF2-40B4-BE49-F238E27FC236}">
                <a16:creationId xmlns:a16="http://schemas.microsoft.com/office/drawing/2014/main" id="{214C73E3-6D75-4B32-92EC-48A23E8F6EB4}"/>
              </a:ext>
            </a:extLst>
          </p:cNvPr>
          <p:cNvCxnSpPr>
            <a:cxnSpLocks/>
          </p:cNvCxnSpPr>
          <p:nvPr/>
        </p:nvCxnSpPr>
        <p:spPr>
          <a:xfrm>
            <a:off x="7240664" y="933094"/>
            <a:ext cx="0" cy="5184648"/>
          </a:xfrm>
          <a:prstGeom prst="line">
            <a:avLst/>
          </a:prstGeom>
          <a:ln w="28575">
            <a:prstDash val="sysDash"/>
          </a:ln>
        </p:spPr>
        <p:style>
          <a:lnRef idx="1">
            <a:schemeClr val="accent2"/>
          </a:lnRef>
          <a:fillRef idx="0">
            <a:schemeClr val="accent2"/>
          </a:fillRef>
          <a:effectRef idx="0">
            <a:schemeClr val="accent2"/>
          </a:effectRef>
          <a:fontRef idx="minor">
            <a:schemeClr val="tx1"/>
          </a:fontRef>
        </p:style>
      </p:cxnSp>
      <p:pic>
        <p:nvPicPr>
          <p:cNvPr id="31" name="Picture 30">
            <a:extLst>
              <a:ext uri="{FF2B5EF4-FFF2-40B4-BE49-F238E27FC236}">
                <a16:creationId xmlns:a16="http://schemas.microsoft.com/office/drawing/2014/main" id="{F8818533-C77A-4ADA-991C-63456CA0292A}"/>
              </a:ext>
            </a:extLst>
          </p:cNvPr>
          <p:cNvPicPr>
            <a:picLocks noChangeAspect="1"/>
          </p:cNvPicPr>
          <p:nvPr/>
        </p:nvPicPr>
        <p:blipFill>
          <a:blip r:embed="rId6"/>
          <a:stretch>
            <a:fillRect/>
          </a:stretch>
        </p:blipFill>
        <p:spPr>
          <a:xfrm>
            <a:off x="140143" y="3706268"/>
            <a:ext cx="3508798" cy="2583925"/>
          </a:xfrm>
          <a:prstGeom prst="rect">
            <a:avLst/>
          </a:prstGeom>
        </p:spPr>
      </p:pic>
      <p:pic>
        <p:nvPicPr>
          <p:cNvPr id="32" name="Picture 31">
            <a:extLst>
              <a:ext uri="{FF2B5EF4-FFF2-40B4-BE49-F238E27FC236}">
                <a16:creationId xmlns:a16="http://schemas.microsoft.com/office/drawing/2014/main" id="{3A651772-041D-46AB-BAC5-B1A1D8FBC2C1}"/>
              </a:ext>
            </a:extLst>
          </p:cNvPr>
          <p:cNvPicPr>
            <a:picLocks noChangeAspect="1"/>
          </p:cNvPicPr>
          <p:nvPr/>
        </p:nvPicPr>
        <p:blipFill rotWithShape="1">
          <a:blip r:embed="rId7"/>
          <a:srcRect l="9489" r="9180"/>
          <a:stretch/>
        </p:blipFill>
        <p:spPr>
          <a:xfrm>
            <a:off x="7980022" y="567807"/>
            <a:ext cx="3472401" cy="3027660"/>
          </a:xfrm>
          <a:prstGeom prst="rect">
            <a:avLst/>
          </a:prstGeom>
        </p:spPr>
      </p:pic>
      <p:pic>
        <p:nvPicPr>
          <p:cNvPr id="33" name="Picture 32">
            <a:extLst>
              <a:ext uri="{FF2B5EF4-FFF2-40B4-BE49-F238E27FC236}">
                <a16:creationId xmlns:a16="http://schemas.microsoft.com/office/drawing/2014/main" id="{F9AC9AA2-DDE4-4DDA-978E-8CA0D5941A11}"/>
              </a:ext>
            </a:extLst>
          </p:cNvPr>
          <p:cNvPicPr>
            <a:picLocks noChangeAspect="1"/>
          </p:cNvPicPr>
          <p:nvPr/>
        </p:nvPicPr>
        <p:blipFill rotWithShape="1">
          <a:blip r:embed="rId8"/>
          <a:srcRect l="9621" r="8333" b="1242"/>
          <a:stretch/>
        </p:blipFill>
        <p:spPr>
          <a:xfrm>
            <a:off x="7983849" y="3597371"/>
            <a:ext cx="3398982" cy="2583925"/>
          </a:xfrm>
          <a:prstGeom prst="rect">
            <a:avLst/>
          </a:prstGeom>
        </p:spPr>
      </p:pic>
      <mc:AlternateContent xmlns:mc="http://schemas.openxmlformats.org/markup-compatibility/2006" xmlns:a14="http://schemas.microsoft.com/office/drawing/2010/main">
        <mc:Choice Requires="a14">
          <p:sp>
            <p:nvSpPr>
              <p:cNvPr id="42" name="Text Box 3">
                <a:extLst>
                  <a:ext uri="{FF2B5EF4-FFF2-40B4-BE49-F238E27FC236}">
                    <a16:creationId xmlns:a16="http://schemas.microsoft.com/office/drawing/2014/main" id="{FF656BE0-93FB-4B90-A72A-1A8315774567}"/>
                  </a:ext>
                </a:extLst>
              </p:cNvPr>
              <p:cNvSpPr txBox="1"/>
              <p:nvPr/>
            </p:nvSpPr>
            <p:spPr>
              <a:xfrm>
                <a:off x="8099490" y="1385734"/>
                <a:ext cx="1690255" cy="347116"/>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11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100" i="1">
                          <a:effectLst/>
                          <a:latin typeface="Cambria Math" panose="02040503050406030204" pitchFamily="18" charset="0"/>
                          <a:ea typeface="Calibri" panose="020F0502020204030204" pitchFamily="34" charset="0"/>
                          <a:cs typeface="Times New Roman" panose="02020603050405020304" pitchFamily="18" charset="0"/>
                        </a:rPr>
                        <m:t>=</m:t>
                      </m:r>
                      <m:r>
                        <a:rPr lang="en-US" sz="1100" b="0" i="1" smtClean="0">
                          <a:effectLst/>
                          <a:latin typeface="Cambria Math" panose="02040503050406030204" pitchFamily="18" charset="0"/>
                          <a:ea typeface="Calibri" panose="020F0502020204030204" pitchFamily="34" charset="0"/>
                          <a:cs typeface="Times New Roman" panose="02020603050405020304" pitchFamily="18" charset="0"/>
                        </a:rPr>
                        <m:t>0.73</m:t>
                      </m:r>
                      <m:r>
                        <a:rPr lang="en-US" sz="11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𝑚</m:t>
                          </m:r>
                        </m:sub>
                      </m:sSub>
                      <m:r>
                        <a:rPr lang="en-US" sz="1100" b="0" i="1" smtClean="0">
                          <a:effectLst/>
                          <a:latin typeface="Cambria Math" panose="02040503050406030204" pitchFamily="18" charset="0"/>
                          <a:ea typeface="Calibri" panose="020F0502020204030204" pitchFamily="34" charset="0"/>
                          <a:cs typeface="Times New Roman" panose="02020603050405020304" pitchFamily="18" charset="0"/>
                        </a:rPr>
                        <m:t>  −0.09</m:t>
                      </m:r>
                    </m:oMath>
                  </m:oMathPara>
                </a14:m>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2" name="Text Box 3">
                <a:extLst>
                  <a:ext uri="{FF2B5EF4-FFF2-40B4-BE49-F238E27FC236}">
                    <a16:creationId xmlns:a16="http://schemas.microsoft.com/office/drawing/2014/main" id="{FF656BE0-93FB-4B90-A72A-1A8315774567}"/>
                  </a:ext>
                </a:extLst>
              </p:cNvPr>
              <p:cNvSpPr txBox="1">
                <a:spLocks noRot="1" noChangeAspect="1" noMove="1" noResize="1" noEditPoints="1" noAdjustHandles="1" noChangeArrowheads="1" noChangeShapeType="1" noTextEdit="1"/>
              </p:cNvSpPr>
              <p:nvPr/>
            </p:nvSpPr>
            <p:spPr>
              <a:xfrm>
                <a:off x="8099490" y="1385734"/>
                <a:ext cx="1690255" cy="347116"/>
              </a:xfrm>
              <a:prstGeom prst="rect">
                <a:avLst/>
              </a:prstGeom>
              <a:blipFill>
                <a:blip r:embed="rId9"/>
                <a:stretch>
                  <a:fillRect/>
                </a:stretch>
              </a:blipFill>
              <a:ln w="6350">
                <a:noFill/>
              </a:ln>
            </p:spPr>
            <p:txBody>
              <a:bodyPr/>
              <a:lstStyle/>
              <a:p>
                <a:r>
                  <a:rPr lang="en-US">
                    <a:noFill/>
                  </a:rPr>
                  <a:t> </a:t>
                </a:r>
              </a:p>
            </p:txBody>
          </p:sp>
        </mc:Fallback>
      </mc:AlternateContent>
      <p:sp>
        <p:nvSpPr>
          <p:cNvPr id="44" name="TextBox 43">
            <a:extLst>
              <a:ext uri="{FF2B5EF4-FFF2-40B4-BE49-F238E27FC236}">
                <a16:creationId xmlns:a16="http://schemas.microsoft.com/office/drawing/2014/main" id="{7A56EC59-C57D-477F-8649-D1848FBE99C3}"/>
              </a:ext>
            </a:extLst>
          </p:cNvPr>
          <p:cNvSpPr txBox="1"/>
          <p:nvPr/>
        </p:nvSpPr>
        <p:spPr>
          <a:xfrm>
            <a:off x="8266224" y="1732850"/>
            <a:ext cx="1077861" cy="261610"/>
          </a:xfrm>
          <a:prstGeom prst="rect">
            <a:avLst/>
          </a:prstGeom>
          <a:noFill/>
        </p:spPr>
        <p:txBody>
          <a:bodyPr wrap="square" rtlCol="0">
            <a:spAutoFit/>
          </a:bodyPr>
          <a:lstStyle/>
          <a:p>
            <a:r>
              <a:rPr lang="en-US" sz="1100" dirty="0"/>
              <a:t>R </a:t>
            </a:r>
            <a:r>
              <a:rPr lang="en-US" sz="1100" dirty="0" err="1"/>
              <a:t>sqd</a:t>
            </a:r>
            <a:r>
              <a:rPr lang="en-US" sz="1100" dirty="0"/>
              <a:t> = 0.099</a:t>
            </a:r>
          </a:p>
        </p:txBody>
      </p:sp>
      <mc:AlternateContent xmlns:mc="http://schemas.openxmlformats.org/markup-compatibility/2006" xmlns:a14="http://schemas.microsoft.com/office/drawing/2010/main">
        <mc:Choice Requires="a14">
          <p:sp>
            <p:nvSpPr>
              <p:cNvPr id="45" name="Text Box 3">
                <a:extLst>
                  <a:ext uri="{FF2B5EF4-FFF2-40B4-BE49-F238E27FC236}">
                    <a16:creationId xmlns:a16="http://schemas.microsoft.com/office/drawing/2014/main" id="{B0366F0A-4473-494D-8E91-8132342D0F77}"/>
                  </a:ext>
                </a:extLst>
              </p:cNvPr>
              <p:cNvSpPr txBox="1"/>
              <p:nvPr/>
            </p:nvSpPr>
            <p:spPr>
              <a:xfrm>
                <a:off x="8220733" y="3987249"/>
                <a:ext cx="1690255" cy="347116"/>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11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100" i="1">
                          <a:effectLst/>
                          <a:latin typeface="Cambria Math" panose="02040503050406030204" pitchFamily="18" charset="0"/>
                          <a:ea typeface="Calibri" panose="020F0502020204030204" pitchFamily="34" charset="0"/>
                          <a:cs typeface="Times New Roman" panose="02020603050405020304" pitchFamily="18" charset="0"/>
                        </a:rPr>
                        <m:t>=</m:t>
                      </m:r>
                      <m:r>
                        <a:rPr lang="en-US" sz="1100" b="0" i="1" smtClean="0">
                          <a:effectLst/>
                          <a:latin typeface="Cambria Math" panose="02040503050406030204" pitchFamily="18" charset="0"/>
                          <a:ea typeface="Calibri" panose="020F0502020204030204" pitchFamily="34" charset="0"/>
                          <a:cs typeface="Times New Roman" panose="02020603050405020304" pitchFamily="18" charset="0"/>
                        </a:rPr>
                        <m:t>0.8</m:t>
                      </m:r>
                      <m:r>
                        <a:rPr lang="en-US" sz="11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𝑚</m:t>
                          </m:r>
                        </m:sub>
                      </m:sSub>
                      <m:r>
                        <a:rPr lang="en-US" sz="1100" b="0" i="1" smtClean="0">
                          <a:effectLst/>
                          <a:latin typeface="Cambria Math" panose="02040503050406030204" pitchFamily="18" charset="0"/>
                          <a:ea typeface="Calibri" panose="020F0502020204030204" pitchFamily="34" charset="0"/>
                          <a:cs typeface="Times New Roman" panose="02020603050405020304" pitchFamily="18" charset="0"/>
                        </a:rPr>
                        <m:t> −0.11</m:t>
                      </m:r>
                    </m:oMath>
                  </m:oMathPara>
                </a14:m>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5" name="Text Box 3">
                <a:extLst>
                  <a:ext uri="{FF2B5EF4-FFF2-40B4-BE49-F238E27FC236}">
                    <a16:creationId xmlns:a16="http://schemas.microsoft.com/office/drawing/2014/main" id="{B0366F0A-4473-494D-8E91-8132342D0F77}"/>
                  </a:ext>
                </a:extLst>
              </p:cNvPr>
              <p:cNvSpPr txBox="1">
                <a:spLocks noRot="1" noChangeAspect="1" noMove="1" noResize="1" noEditPoints="1" noAdjustHandles="1" noChangeArrowheads="1" noChangeShapeType="1" noTextEdit="1"/>
              </p:cNvSpPr>
              <p:nvPr/>
            </p:nvSpPr>
            <p:spPr>
              <a:xfrm>
                <a:off x="8220733" y="3987249"/>
                <a:ext cx="1690255" cy="347116"/>
              </a:xfrm>
              <a:prstGeom prst="rect">
                <a:avLst/>
              </a:prstGeom>
              <a:blipFill>
                <a:blip r:embed="rId10"/>
                <a:stretch>
                  <a:fillRect/>
                </a:stretch>
              </a:blipFill>
              <a:ln w="6350">
                <a:noFill/>
              </a:ln>
            </p:spPr>
            <p:txBody>
              <a:bodyPr/>
              <a:lstStyle/>
              <a:p>
                <a:r>
                  <a:rPr lang="en-US">
                    <a:noFill/>
                  </a:rPr>
                  <a:t> </a:t>
                </a:r>
              </a:p>
            </p:txBody>
          </p:sp>
        </mc:Fallback>
      </mc:AlternateContent>
      <p:sp>
        <p:nvSpPr>
          <p:cNvPr id="48" name="TextBox 47">
            <a:extLst>
              <a:ext uri="{FF2B5EF4-FFF2-40B4-BE49-F238E27FC236}">
                <a16:creationId xmlns:a16="http://schemas.microsoft.com/office/drawing/2014/main" id="{890123E2-3A6C-4EED-8EC6-36AE3E33721D}"/>
              </a:ext>
            </a:extLst>
          </p:cNvPr>
          <p:cNvSpPr txBox="1"/>
          <p:nvPr/>
        </p:nvSpPr>
        <p:spPr>
          <a:xfrm>
            <a:off x="8387467" y="4334365"/>
            <a:ext cx="1077861" cy="261610"/>
          </a:xfrm>
          <a:prstGeom prst="rect">
            <a:avLst/>
          </a:prstGeom>
          <a:noFill/>
        </p:spPr>
        <p:txBody>
          <a:bodyPr wrap="square" rtlCol="0">
            <a:spAutoFit/>
          </a:bodyPr>
          <a:lstStyle/>
          <a:p>
            <a:r>
              <a:rPr lang="en-US" sz="1100" dirty="0"/>
              <a:t>R </a:t>
            </a:r>
            <a:r>
              <a:rPr lang="en-US" sz="1100" dirty="0" err="1"/>
              <a:t>sqd</a:t>
            </a:r>
            <a:r>
              <a:rPr lang="en-US" sz="1100" dirty="0"/>
              <a:t> = 0.07</a:t>
            </a:r>
          </a:p>
        </p:txBody>
      </p:sp>
    </p:spTree>
    <p:extLst>
      <p:ext uri="{BB962C8B-B14F-4D97-AF65-F5344CB8AC3E}">
        <p14:creationId xmlns:p14="http://schemas.microsoft.com/office/powerpoint/2010/main" val="144588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p:bldP spid="28" grpId="0"/>
      <p:bldP spid="34" grpId="0"/>
      <p:bldP spid="42" grpId="0" animBg="1"/>
      <p:bldP spid="44" grpId="0"/>
      <p:bldP spid="45" grpId="0" animBg="1"/>
      <p:bldP spid="48"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4491</TotalTime>
  <Words>1200</Words>
  <Application>Microsoft Office PowerPoint</Application>
  <PresentationFormat>Widescreen</PresentationFormat>
  <Paragraphs>137</Paragraphs>
  <Slides>17</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Cambria Math</vt:lpstr>
      <vt:lpstr>charter</vt:lpstr>
      <vt:lpstr>Helvetica Neue</vt:lpstr>
      <vt:lpstr>Source Serif Pro</vt:lpstr>
      <vt:lpstr>Times New Roman</vt:lpstr>
      <vt:lpstr>Verdana</vt:lpstr>
      <vt:lpstr>1_Office Theme</vt:lpstr>
      <vt:lpstr>Impact of News Sentiments on Stock Performance From a Novice’s Perspective</vt:lpstr>
      <vt:lpstr>Introduction</vt:lpstr>
      <vt:lpstr>Methodology</vt:lpstr>
      <vt:lpstr>Stock and Cryptocurrency Selection</vt:lpstr>
      <vt:lpstr>Tesla (TSLA) Stock Analysis:     Mar’16 – Mar’21</vt:lpstr>
      <vt:lpstr>Gamestop (GME) Stock Analysis:    </vt:lpstr>
      <vt:lpstr>Gamestop (GME) CAPM    </vt:lpstr>
      <vt:lpstr>(AMC) Entertainment Stock Analysis:    </vt:lpstr>
      <vt:lpstr>NOKIA (NOK) Stock Analysis:    </vt:lpstr>
      <vt:lpstr>ETHEREUM (ETH-USD) Price Analysis:    </vt:lpstr>
      <vt:lpstr>CAPM SUMMARY</vt:lpstr>
      <vt:lpstr>Modern Portfolio Theory / Mean Variance Analysis</vt:lpstr>
      <vt:lpstr>Portfolio Optimization</vt:lpstr>
      <vt:lpstr>Portfolio Optimization</vt:lpstr>
      <vt:lpstr>Modern Portfolio Theory</vt:lpstr>
      <vt:lpstr>Modern Portfolio Theory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 Title Paper Number Authors</dc:title>
  <dc:creator>Deepak Devegowda</dc:creator>
  <cp:lastModifiedBy>Odiachi, Judah C.</cp:lastModifiedBy>
  <cp:revision>74</cp:revision>
  <dcterms:created xsi:type="dcterms:W3CDTF">2020-01-23T16:11:30Z</dcterms:created>
  <dcterms:modified xsi:type="dcterms:W3CDTF">2021-04-12T04:41:17Z</dcterms:modified>
</cp:coreProperties>
</file>